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60" r:id="rId16"/>
    <p:sldId id="265" r:id="rId17"/>
    <p:sldId id="264" r:id="rId18"/>
    <p:sldId id="263" r:id="rId19"/>
    <p:sldId id="266" r:id="rId20"/>
    <p:sldId id="267" r:id="rId2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473A"/>
    <a:srgbClr val="9ABB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498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1BAE46-2EB3-44B1-A6FC-A50208D3DA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C740BD0-9C92-485D-AF32-64EDCE0AEB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656756-9811-45B7-9328-26DEEA6E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F470-441F-409B-8D1D-789E6AB2868E}" type="datetimeFigureOut">
              <a:rPr lang="es-ES" smtClean="0"/>
              <a:t>22/09/2021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139EF1-B6DC-4C75-B27C-895626E76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6EC534-E9EC-4A4C-8C28-F6BC35AE7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6ACD-F8F6-4A33-A37E-F867F9E7567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0371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22427F-1DEC-4D2C-B7FA-1A3C46B5A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88FE324-6484-4503-B0DB-D7C0017A1E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EB85F6-694B-42EC-BAFD-DBA99F767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F470-441F-409B-8D1D-789E6AB2868E}" type="datetimeFigureOut">
              <a:rPr lang="es-ES" smtClean="0"/>
              <a:t>22/09/2021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E19F4D-D31E-487A-BD0B-35E04C0F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01F3E3-B904-40C7-8B7F-565ACD240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6ACD-F8F6-4A33-A37E-F867F9E7567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2337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6336F11-2965-490F-A9E7-516A1C0F8F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3EC24D3-0FD1-4246-8FD7-9403BB799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D4A160-F52F-4138-9634-F1C5A48B8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F470-441F-409B-8D1D-789E6AB2868E}" type="datetimeFigureOut">
              <a:rPr lang="es-ES" smtClean="0"/>
              <a:t>22/09/2021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48900D-D2DA-4F81-92DF-E3B19B2CD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001A55-93E1-48BD-984E-0F33C5CDC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6ACD-F8F6-4A33-A37E-F867F9E7567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2927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02929A-14C0-47BB-9E17-4E657CFD4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365322-873C-406B-9099-EAE037077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997DCA-8466-47F9-BB14-25EFA986A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F470-441F-409B-8D1D-789E6AB2868E}" type="datetimeFigureOut">
              <a:rPr lang="es-ES" smtClean="0"/>
              <a:t>22/09/2021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87988E-5370-4451-A930-1B897C237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68F1AE-34E3-443C-B743-3700DEAE8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6ACD-F8F6-4A33-A37E-F867F9E7567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223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7F7E36-BD5D-481F-BE81-9BF3B8D9F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D6A6C5-626B-4C66-BFEC-9310ACECF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8385DE-ABD9-40ED-93E7-08DAE4A47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F470-441F-409B-8D1D-789E6AB2868E}" type="datetimeFigureOut">
              <a:rPr lang="es-ES" smtClean="0"/>
              <a:t>22/09/2021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5451F9-198E-4EF8-A54F-9B4337772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9B1C14-B3BB-4AC4-9222-97F2122E9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6ACD-F8F6-4A33-A37E-F867F9E7567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6392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DBF083-C23E-4588-9756-147D01AFD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3169C2-FF58-4BAC-86B8-726A6CDB68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88C3BAF-E62F-4712-824D-7314CDC76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266567B-2833-4B16-9460-16677E79D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F470-441F-409B-8D1D-789E6AB2868E}" type="datetimeFigureOut">
              <a:rPr lang="es-ES" smtClean="0"/>
              <a:t>22/09/2021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C2221F-5FBD-4F94-B19D-3D49A49C7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772C00-7D2B-4529-BFFB-EA55ED8C3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6ACD-F8F6-4A33-A37E-F867F9E7567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2793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E2BB71-EE08-45CE-91C5-8C5975AEE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B06F36-D5DB-41DC-B9A8-7C8C1B5586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D62F0A-BE07-40B0-9883-8FE9AD5AA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93A0D17-7DF8-4554-B13C-CFB082246D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0EF5C76-3C53-499F-9454-619DAE630C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D3B3117-DEB2-4C07-AD5D-0F4C507F4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F470-441F-409B-8D1D-789E6AB2868E}" type="datetimeFigureOut">
              <a:rPr lang="es-ES" smtClean="0"/>
              <a:t>22/09/2021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5030E07-FD0A-4420-BE66-651515C56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7E09A6D-6F7A-4E21-876F-5033F94B4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6ACD-F8F6-4A33-A37E-F867F9E7567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639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5109A-29BD-4D75-A6FC-CE8FE8B78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9FE0935-29E3-4867-9E06-B87F04813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F470-441F-409B-8D1D-789E6AB2868E}" type="datetimeFigureOut">
              <a:rPr lang="es-ES" smtClean="0"/>
              <a:t>22/09/2021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D030711-CD0E-44F4-865B-76783109A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069C957-BFCE-4694-974A-EA9FABD0E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6ACD-F8F6-4A33-A37E-F867F9E7567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9222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DACD7B6-1B53-430D-A7DE-439C24D47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F470-441F-409B-8D1D-789E6AB2868E}" type="datetimeFigureOut">
              <a:rPr lang="es-ES" smtClean="0"/>
              <a:t>22/09/2021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D6EAD3A-9D95-4552-8755-D5F815104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054F16D-5188-41C3-922F-44ADCE457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6ACD-F8F6-4A33-A37E-F867F9E7567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114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FB6097-1A81-43F0-9E2B-5A0B89121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960685-BC31-467C-BCED-070D349F6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D2C0196-4DFA-45FB-9829-8FFECBBDD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84001D-5615-4AC4-8A84-635B7630B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F470-441F-409B-8D1D-789E6AB2868E}" type="datetimeFigureOut">
              <a:rPr lang="es-ES" smtClean="0"/>
              <a:t>22/09/2021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94461E-3BF2-4E27-AA8D-D17096B63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E59B5D-EEB5-42AF-938A-0DAE80AD4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6ACD-F8F6-4A33-A37E-F867F9E7567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5211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666F76-59CF-40D4-A486-57BFC8B5F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E47740A-4BB2-47A3-9C7C-7DDD8F2BC6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E4EF87D-0E8A-4359-93E2-375CCCF2CC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615B5A-BFA4-4B6A-AC49-0B3A7344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F470-441F-409B-8D1D-789E6AB2868E}" type="datetimeFigureOut">
              <a:rPr lang="es-ES" smtClean="0"/>
              <a:t>22/09/2021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1842802-9AAB-4173-AC11-5D5D8A6EB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93F6D5-15E2-42AC-BDA6-1A89792D1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6ACD-F8F6-4A33-A37E-F867F9E7567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734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E63E7B1-0E5D-4CDD-931D-A0EA9CCB8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627F4F-7C11-49DC-957B-7A8A100FC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4BAE51-A24C-4068-AB78-40AB144982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2F470-441F-409B-8D1D-789E6AB2868E}" type="datetimeFigureOut">
              <a:rPr lang="es-ES" smtClean="0"/>
              <a:t>22/09/2021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491B92-AADC-42CC-A58A-0442A97DA5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5F35B6-97CE-4D58-BCD7-F3F73D4B4F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66ACD-F8F6-4A33-A37E-F867F9E7567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3891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Visio_Drawing.vsdx"/><Relationship Id="rId4" Type="http://schemas.openxmlformats.org/officeDocument/2006/relationships/image" Target="../media/image2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n 5" descr="Un dibujo animado con letras&#10;&#10;Descripción generada automáticamente con confianza media">
            <a:extLst>
              <a:ext uri="{FF2B5EF4-FFF2-40B4-BE49-F238E27FC236}">
                <a16:creationId xmlns:a16="http://schemas.microsoft.com/office/drawing/2014/main" id="{EB4B4B45-FF24-46BC-9F7D-C25191E39A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496" y="320231"/>
            <a:ext cx="8795556" cy="2836567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F1B361AC-D3B0-40BF-80DF-78BB0F4F82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03" y="3399769"/>
            <a:ext cx="10640754" cy="775845"/>
          </a:xfrm>
        </p:spPr>
        <p:txBody>
          <a:bodyPr anchor="b">
            <a:normAutofit/>
          </a:bodyPr>
          <a:lstStyle/>
          <a:p>
            <a:r>
              <a:rPr lang="es-ES" sz="4000">
                <a:solidFill>
                  <a:schemeClr val="tx2"/>
                </a:solidFill>
              </a:rPr>
              <a:t>Cátedra de drones y aviación civil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04D759-0825-4C77-AEAB-1C11AB4F6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4121" y="4171528"/>
            <a:ext cx="9163757" cy="450447"/>
          </a:xfrm>
        </p:spPr>
        <p:txBody>
          <a:bodyPr anchor="ctr">
            <a:normAutofit/>
          </a:bodyPr>
          <a:lstStyle/>
          <a:p>
            <a:r>
              <a:rPr lang="es-ES" sz="2000">
                <a:solidFill>
                  <a:schemeClr val="tx2"/>
                </a:solidFill>
              </a:rPr>
              <a:t>Francisco Mur Pérez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47821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FE361-2E99-46FD-8B34-8740A92DA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225" y="301153"/>
            <a:ext cx="9978081" cy="1325563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rgbClr val="03473A"/>
                </a:solidFill>
              </a:rPr>
              <a:t>Libro Blanco de I+D+i para la Aviación no Tripulada en España</a:t>
            </a: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5D225B1A-2487-4E99-BB49-572EC02CD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8306" y="0"/>
            <a:ext cx="407345" cy="6857999"/>
          </a:xfrm>
          <a:prstGeom prst="rect">
            <a:avLst/>
          </a:prstGeom>
          <a:solidFill>
            <a:srgbClr val="035642">
              <a:alpha val="4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0598372B-0CA8-4E06-ABFB-200D4775888D}"/>
              </a:ext>
            </a:extLst>
          </p:cNvPr>
          <p:cNvGrpSpPr>
            <a:grpSpLocks noChangeAspect="1"/>
          </p:cNvGrpSpPr>
          <p:nvPr/>
        </p:nvGrpSpPr>
        <p:grpSpPr>
          <a:xfrm>
            <a:off x="-28576" y="1800224"/>
            <a:ext cx="2201466" cy="5057776"/>
            <a:chOff x="-28576" y="-669851"/>
            <a:chExt cx="3276600" cy="7527851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0E0F5191-916D-4632-BF6E-DE90C81CF19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28576" y="3259138"/>
              <a:ext cx="3276600" cy="3598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81C524A5-F6C0-4ECB-A284-9F2ED0304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96" y="-669851"/>
              <a:ext cx="1930400" cy="7527850"/>
            </a:xfrm>
            <a:prstGeom prst="rect">
              <a:avLst/>
            </a:prstGeom>
            <a:solidFill>
              <a:srgbClr val="035642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7DE51A8-1CC7-4973-8033-EA31DB9AE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2BAA2AB-5E92-44CF-B900-495838218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2420EDA-8C56-47E0-BEE0-4746C8323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78EA3E76-8720-4FEC-8D9F-F1A783A1B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3CDC86D2-21B1-4FA1-9E68-B6589122D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  <a:gd name="T8" fmla="*/ 1194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  <a:lnTo>
                    <a:pt x="119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CAF826A7-E42E-405B-9F5B-0E60394B1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7F6E037-75F4-4EBA-BAB9-7BB96A67F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  <a:gd name="T8" fmla="*/ 1194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  <a:lnTo>
                    <a:pt x="1194" y="1209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5CFAD667-7504-4F64-B938-3BDB35132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F07D6D57-A09C-4B9C-B8AB-4B5822CC0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FBE7D7BF-63F3-4DB6-934D-FB9472AB4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A9FF70C4-5A2F-4CE4-8486-B555CB77E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36FB0155-DEAE-47C7-8D9B-585A30879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26A8E882-EF4E-4E69-9145-2F9614949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  <a:gd name="T8" fmla="*/ 0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81314BDD-2EB1-4214-96A0-AAF2F7D1D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C0BDA3AB-BBBF-4723-A012-B670F051E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  <a:gd name="T8" fmla="*/ 0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4DA97E23-1F4F-4C0F-B222-85C88213BD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4399477F-1666-4AED-A141-F12C9860C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FE2D70BF-4B2C-4CCD-9055-DE869AEAE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8A519800-D218-4A17-A1C0-27CD653B2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34E4FE35-A4AA-4080-93FB-4CA1F6197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253F4F38-BE98-45FB-A33C-D5E13D714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0AE0C023-7112-4BCF-8099-7C2F9573D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F4F5E0C3-C633-4D8A-921E-26B2F8D7D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30FB205A-E337-471F-A466-3B1E1F650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00C9192C-2DBB-4DF5-BD53-A505D46AA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D2B3E1E0-C42D-42DB-8CF8-E7F7F57C2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98436ACF-DB36-4FA9-8446-E7B69B2AC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52FAC90B-DAAB-47D6-ABCD-014BC103E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0C1C343E-7244-407B-90D4-8E57EC934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434AA48F-412F-487A-BB55-2B7C04324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8BF640E0-5BC5-4AC6-9996-0FDF35D55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FA0CE42C-41E3-49E3-8033-ACE8A2AF7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pic>
        <p:nvPicPr>
          <p:cNvPr id="45" name="Imagen 44">
            <a:extLst>
              <a:ext uri="{FF2B5EF4-FFF2-40B4-BE49-F238E27FC236}">
                <a16:creationId xmlns:a16="http://schemas.microsoft.com/office/drawing/2014/main" id="{61F32AFA-BEBE-4835-8BE9-88A551EA93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28575" y="-50954"/>
            <a:ext cx="1878806" cy="1874355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0A870B05-8659-4582-B4CD-65587F79032E}"/>
              </a:ext>
            </a:extLst>
          </p:cNvPr>
          <p:cNvSpPr txBox="1"/>
          <p:nvPr/>
        </p:nvSpPr>
        <p:spPr>
          <a:xfrm>
            <a:off x="2172195" y="6194574"/>
            <a:ext cx="2378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9ABBB3"/>
                </a:solidFill>
              </a:rPr>
              <a:t>CDAC</a:t>
            </a:r>
            <a:r>
              <a:rPr lang="es-ES" sz="3200" b="1" dirty="0">
                <a:solidFill>
                  <a:srgbClr val="9ABBB3"/>
                </a:solidFill>
              </a:rPr>
              <a:t> Teruel</a:t>
            </a:r>
          </a:p>
        </p:txBody>
      </p:sp>
      <p:sp>
        <p:nvSpPr>
          <p:cNvPr id="46" name="Marcador de contenido 2">
            <a:extLst>
              <a:ext uri="{FF2B5EF4-FFF2-40B4-BE49-F238E27FC236}">
                <a16:creationId xmlns:a16="http://schemas.microsoft.com/office/drawing/2014/main" id="{18AC856E-BFBD-4D79-B44C-E773834FB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7055" y="1825625"/>
            <a:ext cx="997808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5.- SEGURIDAD OPERACIONAL, “SAFETY”</a:t>
            </a:r>
          </a:p>
          <a:p>
            <a:pPr lvl="1"/>
            <a:r>
              <a:rPr lang="es-ES" dirty="0"/>
              <a:t>Desarrollo de simulaciones en nuevos escenarios operacionales para la definición/comprobación de los niveles de seguridad aceptables en nuevas aplicaciones RPAS acorde con lo establecido en el Programa Estatal de Seguridad de Operaciones (SSP).</a:t>
            </a:r>
          </a:p>
          <a:p>
            <a:pPr lvl="1"/>
            <a:r>
              <a:rPr lang="es-ES" dirty="0"/>
              <a:t>Desarrollo de casos de uso con el objeto de integración de los Sistemas de Gestión de Seguridad Operacional (SMS) en aquellos tipos de operación que los requieran.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2137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FE361-2E99-46FD-8B34-8740A92DA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225" y="301153"/>
            <a:ext cx="9978081" cy="1325563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rgbClr val="03473A"/>
                </a:solidFill>
              </a:rPr>
              <a:t>Libro Blanco de I+D+i para la Aviación no Tripulada en España</a:t>
            </a: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5D225B1A-2487-4E99-BB49-572EC02CD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8306" y="0"/>
            <a:ext cx="407345" cy="6857999"/>
          </a:xfrm>
          <a:prstGeom prst="rect">
            <a:avLst/>
          </a:prstGeom>
          <a:solidFill>
            <a:srgbClr val="035642">
              <a:alpha val="4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0598372B-0CA8-4E06-ABFB-200D4775888D}"/>
              </a:ext>
            </a:extLst>
          </p:cNvPr>
          <p:cNvGrpSpPr>
            <a:grpSpLocks noChangeAspect="1"/>
          </p:cNvGrpSpPr>
          <p:nvPr/>
        </p:nvGrpSpPr>
        <p:grpSpPr>
          <a:xfrm>
            <a:off x="-28576" y="1800224"/>
            <a:ext cx="2201466" cy="5057776"/>
            <a:chOff x="-28576" y="-669851"/>
            <a:chExt cx="3276600" cy="7527851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0E0F5191-916D-4632-BF6E-DE90C81CF19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28576" y="3259138"/>
              <a:ext cx="3276600" cy="3598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81C524A5-F6C0-4ECB-A284-9F2ED0304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96" y="-669851"/>
              <a:ext cx="1930400" cy="7527850"/>
            </a:xfrm>
            <a:prstGeom prst="rect">
              <a:avLst/>
            </a:prstGeom>
            <a:solidFill>
              <a:srgbClr val="035642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7DE51A8-1CC7-4973-8033-EA31DB9AE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2BAA2AB-5E92-44CF-B900-495838218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2420EDA-8C56-47E0-BEE0-4746C8323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78EA3E76-8720-4FEC-8D9F-F1A783A1B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3CDC86D2-21B1-4FA1-9E68-B6589122D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  <a:gd name="T8" fmla="*/ 1194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  <a:lnTo>
                    <a:pt x="119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CAF826A7-E42E-405B-9F5B-0E60394B1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7F6E037-75F4-4EBA-BAB9-7BB96A67F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  <a:gd name="T8" fmla="*/ 1194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  <a:lnTo>
                    <a:pt x="1194" y="1209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5CFAD667-7504-4F64-B938-3BDB35132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F07D6D57-A09C-4B9C-B8AB-4B5822CC0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FBE7D7BF-63F3-4DB6-934D-FB9472AB4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A9FF70C4-5A2F-4CE4-8486-B555CB77E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36FB0155-DEAE-47C7-8D9B-585A30879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26A8E882-EF4E-4E69-9145-2F9614949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  <a:gd name="T8" fmla="*/ 0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81314BDD-2EB1-4214-96A0-AAF2F7D1D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C0BDA3AB-BBBF-4723-A012-B670F051E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  <a:gd name="T8" fmla="*/ 0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4DA97E23-1F4F-4C0F-B222-85C88213BD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4399477F-1666-4AED-A141-F12C9860C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FE2D70BF-4B2C-4CCD-9055-DE869AEAE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8A519800-D218-4A17-A1C0-27CD653B2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34E4FE35-A4AA-4080-93FB-4CA1F6197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253F4F38-BE98-45FB-A33C-D5E13D714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0AE0C023-7112-4BCF-8099-7C2F9573D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F4F5E0C3-C633-4D8A-921E-26B2F8D7D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30FB205A-E337-471F-A466-3B1E1F650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00C9192C-2DBB-4DF5-BD53-A505D46AA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D2B3E1E0-C42D-42DB-8CF8-E7F7F57C2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98436ACF-DB36-4FA9-8446-E7B69B2AC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52FAC90B-DAAB-47D6-ABCD-014BC103E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0C1C343E-7244-407B-90D4-8E57EC934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434AA48F-412F-487A-BB55-2B7C04324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8BF640E0-5BC5-4AC6-9996-0FDF35D55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FA0CE42C-41E3-49E3-8033-ACE8A2AF7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pic>
        <p:nvPicPr>
          <p:cNvPr id="45" name="Imagen 44">
            <a:extLst>
              <a:ext uri="{FF2B5EF4-FFF2-40B4-BE49-F238E27FC236}">
                <a16:creationId xmlns:a16="http://schemas.microsoft.com/office/drawing/2014/main" id="{61F32AFA-BEBE-4835-8BE9-88A551EA93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28575" y="-50954"/>
            <a:ext cx="1878806" cy="1874355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0A870B05-8659-4582-B4CD-65587F79032E}"/>
              </a:ext>
            </a:extLst>
          </p:cNvPr>
          <p:cNvSpPr txBox="1"/>
          <p:nvPr/>
        </p:nvSpPr>
        <p:spPr>
          <a:xfrm>
            <a:off x="2172195" y="6194574"/>
            <a:ext cx="2378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9ABBB3"/>
                </a:solidFill>
              </a:rPr>
              <a:t>CDAC</a:t>
            </a:r>
            <a:r>
              <a:rPr lang="es-ES" sz="3200" b="1" dirty="0">
                <a:solidFill>
                  <a:srgbClr val="9ABBB3"/>
                </a:solidFill>
              </a:rPr>
              <a:t> Teruel</a:t>
            </a:r>
          </a:p>
        </p:txBody>
      </p:sp>
      <p:sp>
        <p:nvSpPr>
          <p:cNvPr id="46" name="Marcador de contenido 2">
            <a:extLst>
              <a:ext uri="{FF2B5EF4-FFF2-40B4-BE49-F238E27FC236}">
                <a16:creationId xmlns:a16="http://schemas.microsoft.com/office/drawing/2014/main" id="{18AC856E-BFBD-4D79-B44C-E773834FB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7055" y="1825625"/>
            <a:ext cx="997808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6.- SEGURIDAD FÍSICA Y CIBERSEGURIDAD, “SECURITY”</a:t>
            </a:r>
          </a:p>
          <a:p>
            <a:pPr lvl="1"/>
            <a:r>
              <a:rPr lang="es-ES" dirty="0"/>
              <a:t>Detección, seguimiento y mitigación de las amenazas relacionadas con los UAS.</a:t>
            </a:r>
          </a:p>
          <a:p>
            <a:pPr lvl="1"/>
            <a:r>
              <a:rPr lang="es-ES" dirty="0"/>
              <a:t>Apoyar el despliegue de sistemas de detección de UAS como protección de las infraestructuras críticas.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2971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FE361-2E99-46FD-8B34-8740A92DA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225" y="301153"/>
            <a:ext cx="9978081" cy="1325563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rgbClr val="03473A"/>
                </a:solidFill>
              </a:rPr>
              <a:t>Libro Blanco de I+D+i para la Aviación no Tripulada en España</a:t>
            </a: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5D225B1A-2487-4E99-BB49-572EC02CD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8306" y="0"/>
            <a:ext cx="407345" cy="6857999"/>
          </a:xfrm>
          <a:prstGeom prst="rect">
            <a:avLst/>
          </a:prstGeom>
          <a:solidFill>
            <a:srgbClr val="035642">
              <a:alpha val="4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0598372B-0CA8-4E06-ABFB-200D4775888D}"/>
              </a:ext>
            </a:extLst>
          </p:cNvPr>
          <p:cNvGrpSpPr>
            <a:grpSpLocks noChangeAspect="1"/>
          </p:cNvGrpSpPr>
          <p:nvPr/>
        </p:nvGrpSpPr>
        <p:grpSpPr>
          <a:xfrm>
            <a:off x="-28576" y="1800224"/>
            <a:ext cx="2201466" cy="5057776"/>
            <a:chOff x="-28576" y="-669851"/>
            <a:chExt cx="3276600" cy="7527851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0E0F5191-916D-4632-BF6E-DE90C81CF19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28576" y="3259138"/>
              <a:ext cx="3276600" cy="3598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81C524A5-F6C0-4ECB-A284-9F2ED0304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96" y="-669851"/>
              <a:ext cx="1930400" cy="7527850"/>
            </a:xfrm>
            <a:prstGeom prst="rect">
              <a:avLst/>
            </a:prstGeom>
            <a:solidFill>
              <a:srgbClr val="035642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7DE51A8-1CC7-4973-8033-EA31DB9AE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2BAA2AB-5E92-44CF-B900-495838218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2420EDA-8C56-47E0-BEE0-4746C8323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78EA3E76-8720-4FEC-8D9F-F1A783A1B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3CDC86D2-21B1-4FA1-9E68-B6589122D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  <a:gd name="T8" fmla="*/ 1194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  <a:lnTo>
                    <a:pt x="119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CAF826A7-E42E-405B-9F5B-0E60394B1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7F6E037-75F4-4EBA-BAB9-7BB96A67F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  <a:gd name="T8" fmla="*/ 1194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  <a:lnTo>
                    <a:pt x="1194" y="1209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5CFAD667-7504-4F64-B938-3BDB35132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F07D6D57-A09C-4B9C-B8AB-4B5822CC0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FBE7D7BF-63F3-4DB6-934D-FB9472AB4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A9FF70C4-5A2F-4CE4-8486-B555CB77E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36FB0155-DEAE-47C7-8D9B-585A30879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26A8E882-EF4E-4E69-9145-2F9614949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  <a:gd name="T8" fmla="*/ 0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81314BDD-2EB1-4214-96A0-AAF2F7D1D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C0BDA3AB-BBBF-4723-A012-B670F051E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  <a:gd name="T8" fmla="*/ 0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4DA97E23-1F4F-4C0F-B222-85C88213BD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4399477F-1666-4AED-A141-F12C9860C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FE2D70BF-4B2C-4CCD-9055-DE869AEAE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8A519800-D218-4A17-A1C0-27CD653B2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34E4FE35-A4AA-4080-93FB-4CA1F6197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253F4F38-BE98-45FB-A33C-D5E13D714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0AE0C023-7112-4BCF-8099-7C2F9573D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F4F5E0C3-C633-4D8A-921E-26B2F8D7D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30FB205A-E337-471F-A466-3B1E1F650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00C9192C-2DBB-4DF5-BD53-A505D46AA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D2B3E1E0-C42D-42DB-8CF8-E7F7F57C2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98436ACF-DB36-4FA9-8446-E7B69B2AC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52FAC90B-DAAB-47D6-ABCD-014BC103E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0C1C343E-7244-407B-90D4-8E57EC934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434AA48F-412F-487A-BB55-2B7C04324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8BF640E0-5BC5-4AC6-9996-0FDF35D55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FA0CE42C-41E3-49E3-8033-ACE8A2AF7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pic>
        <p:nvPicPr>
          <p:cNvPr id="45" name="Imagen 44">
            <a:extLst>
              <a:ext uri="{FF2B5EF4-FFF2-40B4-BE49-F238E27FC236}">
                <a16:creationId xmlns:a16="http://schemas.microsoft.com/office/drawing/2014/main" id="{61F32AFA-BEBE-4835-8BE9-88A551EA93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28575" y="-50954"/>
            <a:ext cx="1878806" cy="1874355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0A870B05-8659-4582-B4CD-65587F79032E}"/>
              </a:ext>
            </a:extLst>
          </p:cNvPr>
          <p:cNvSpPr txBox="1"/>
          <p:nvPr/>
        </p:nvSpPr>
        <p:spPr>
          <a:xfrm>
            <a:off x="2172195" y="6194574"/>
            <a:ext cx="2378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9ABBB3"/>
                </a:solidFill>
              </a:rPr>
              <a:t>CDAC</a:t>
            </a:r>
            <a:r>
              <a:rPr lang="es-ES" sz="3200" b="1" dirty="0">
                <a:solidFill>
                  <a:srgbClr val="9ABBB3"/>
                </a:solidFill>
              </a:rPr>
              <a:t> Teruel</a:t>
            </a:r>
          </a:p>
        </p:txBody>
      </p:sp>
      <p:sp>
        <p:nvSpPr>
          <p:cNvPr id="46" name="Marcador de contenido 2">
            <a:extLst>
              <a:ext uri="{FF2B5EF4-FFF2-40B4-BE49-F238E27FC236}">
                <a16:creationId xmlns:a16="http://schemas.microsoft.com/office/drawing/2014/main" id="{18AC856E-BFBD-4D79-B44C-E773834FB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7055" y="1825625"/>
            <a:ext cx="997808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7.- GESTIÓN DEL TRÁFICO</a:t>
            </a:r>
          </a:p>
          <a:p>
            <a:pPr lvl="1"/>
            <a:r>
              <a:rPr lang="es-ES" dirty="0"/>
              <a:t>Definición, desarrollo (técnico y regulatorio) e implantación del sistema español de identificación electrónica y seguimiento de aeronaves no tripuladas.</a:t>
            </a:r>
          </a:p>
          <a:p>
            <a:pPr lvl="1"/>
            <a:r>
              <a:rPr lang="es-ES" dirty="0"/>
              <a:t>Incorporación de las tecnologías de identificación electrónica y seguimiento de aeronaves no tripuladas a otros usuarios tradicionales del espacio aéreo, especialmente a baja altitud.</a:t>
            </a:r>
          </a:p>
          <a:p>
            <a:pPr lvl="1"/>
            <a:r>
              <a:rPr lang="es-ES" dirty="0"/>
              <a:t>Integración de fuentes de datos no aeronáuticos en los actuales sistemas de geo-</a:t>
            </a:r>
            <a:r>
              <a:rPr lang="es-ES" dirty="0" err="1"/>
              <a:t>awareness</a:t>
            </a:r>
            <a:r>
              <a:rPr lang="es-ES" dirty="0"/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3180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FE361-2E99-46FD-8B34-8740A92DA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225" y="301153"/>
            <a:ext cx="9978081" cy="1325563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rgbClr val="03473A"/>
                </a:solidFill>
              </a:rPr>
              <a:t>Libro Blanco de I+D+i para la Aviación no Tripulada en España</a:t>
            </a: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5D225B1A-2487-4E99-BB49-572EC02CD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8306" y="0"/>
            <a:ext cx="407345" cy="6857999"/>
          </a:xfrm>
          <a:prstGeom prst="rect">
            <a:avLst/>
          </a:prstGeom>
          <a:solidFill>
            <a:srgbClr val="035642">
              <a:alpha val="4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0598372B-0CA8-4E06-ABFB-200D4775888D}"/>
              </a:ext>
            </a:extLst>
          </p:cNvPr>
          <p:cNvGrpSpPr>
            <a:grpSpLocks noChangeAspect="1"/>
          </p:cNvGrpSpPr>
          <p:nvPr/>
        </p:nvGrpSpPr>
        <p:grpSpPr>
          <a:xfrm>
            <a:off x="-28576" y="1800224"/>
            <a:ext cx="2201466" cy="5057776"/>
            <a:chOff x="-28576" y="-669851"/>
            <a:chExt cx="3276600" cy="7527851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0E0F5191-916D-4632-BF6E-DE90C81CF19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28576" y="3259138"/>
              <a:ext cx="3276600" cy="3598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81C524A5-F6C0-4ECB-A284-9F2ED0304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96" y="-669851"/>
              <a:ext cx="1930400" cy="7527850"/>
            </a:xfrm>
            <a:prstGeom prst="rect">
              <a:avLst/>
            </a:prstGeom>
            <a:solidFill>
              <a:srgbClr val="035642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7DE51A8-1CC7-4973-8033-EA31DB9AE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2BAA2AB-5E92-44CF-B900-495838218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2420EDA-8C56-47E0-BEE0-4746C8323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78EA3E76-8720-4FEC-8D9F-F1A783A1B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3CDC86D2-21B1-4FA1-9E68-B6589122D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  <a:gd name="T8" fmla="*/ 1194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  <a:lnTo>
                    <a:pt x="119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CAF826A7-E42E-405B-9F5B-0E60394B1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7F6E037-75F4-4EBA-BAB9-7BB96A67F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  <a:gd name="T8" fmla="*/ 1194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  <a:lnTo>
                    <a:pt x="1194" y="1209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5CFAD667-7504-4F64-B938-3BDB35132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F07D6D57-A09C-4B9C-B8AB-4B5822CC0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FBE7D7BF-63F3-4DB6-934D-FB9472AB4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A9FF70C4-5A2F-4CE4-8486-B555CB77E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36FB0155-DEAE-47C7-8D9B-585A30879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26A8E882-EF4E-4E69-9145-2F9614949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  <a:gd name="T8" fmla="*/ 0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81314BDD-2EB1-4214-96A0-AAF2F7D1D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C0BDA3AB-BBBF-4723-A012-B670F051E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  <a:gd name="T8" fmla="*/ 0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4DA97E23-1F4F-4C0F-B222-85C88213BD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4399477F-1666-4AED-A141-F12C9860C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FE2D70BF-4B2C-4CCD-9055-DE869AEAE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8A519800-D218-4A17-A1C0-27CD653B2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34E4FE35-A4AA-4080-93FB-4CA1F6197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253F4F38-BE98-45FB-A33C-D5E13D714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0AE0C023-7112-4BCF-8099-7C2F9573D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F4F5E0C3-C633-4D8A-921E-26B2F8D7D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30FB205A-E337-471F-A466-3B1E1F650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00C9192C-2DBB-4DF5-BD53-A505D46AA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D2B3E1E0-C42D-42DB-8CF8-E7F7F57C2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98436ACF-DB36-4FA9-8446-E7B69B2AC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52FAC90B-DAAB-47D6-ABCD-014BC103E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0C1C343E-7244-407B-90D4-8E57EC934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434AA48F-412F-487A-BB55-2B7C04324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8BF640E0-5BC5-4AC6-9996-0FDF35D55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FA0CE42C-41E3-49E3-8033-ACE8A2AF7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pic>
        <p:nvPicPr>
          <p:cNvPr id="45" name="Imagen 44">
            <a:extLst>
              <a:ext uri="{FF2B5EF4-FFF2-40B4-BE49-F238E27FC236}">
                <a16:creationId xmlns:a16="http://schemas.microsoft.com/office/drawing/2014/main" id="{61F32AFA-BEBE-4835-8BE9-88A551EA93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28575" y="-50954"/>
            <a:ext cx="1878806" cy="1874355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0A870B05-8659-4582-B4CD-65587F79032E}"/>
              </a:ext>
            </a:extLst>
          </p:cNvPr>
          <p:cNvSpPr txBox="1"/>
          <p:nvPr/>
        </p:nvSpPr>
        <p:spPr>
          <a:xfrm>
            <a:off x="2172195" y="6194574"/>
            <a:ext cx="2378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9ABBB3"/>
                </a:solidFill>
              </a:rPr>
              <a:t>CDAC</a:t>
            </a:r>
            <a:r>
              <a:rPr lang="es-ES" sz="3200" b="1" dirty="0">
                <a:solidFill>
                  <a:srgbClr val="9ABBB3"/>
                </a:solidFill>
              </a:rPr>
              <a:t> Teruel</a:t>
            </a:r>
          </a:p>
        </p:txBody>
      </p:sp>
      <p:sp>
        <p:nvSpPr>
          <p:cNvPr id="46" name="Marcador de contenido 2">
            <a:extLst>
              <a:ext uri="{FF2B5EF4-FFF2-40B4-BE49-F238E27FC236}">
                <a16:creationId xmlns:a16="http://schemas.microsoft.com/office/drawing/2014/main" id="{18AC856E-BFBD-4D79-B44C-E773834FB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7055" y="1825625"/>
            <a:ext cx="9978081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/>
              <a:t>8.- TECNOLOGÍA Y SALTO TECNOLÓGICO</a:t>
            </a:r>
          </a:p>
          <a:p>
            <a:pPr lvl="1"/>
            <a:r>
              <a:rPr lang="es-ES" dirty="0"/>
              <a:t>Sistemas de navegación de precisión en entornos urbanos y de operación en infraestructuras o áreas estratégicas y generación de tecnologías para aumentar la seguridad operativa (detección y evitación de colisiones, capacidad de absorción de impactos etc.).</a:t>
            </a:r>
          </a:p>
          <a:p>
            <a:pPr lvl="1"/>
            <a:r>
              <a:rPr lang="es-ES" dirty="0"/>
              <a:t>Tecnologías que permitan el vuelo en espacios confinados de manera robusta y segura.</a:t>
            </a:r>
          </a:p>
          <a:p>
            <a:pPr lvl="1"/>
            <a:r>
              <a:rPr lang="es-ES" dirty="0"/>
              <a:t>Sistemas y herramientas que faciliten la homologación de sistemas hardware y software para operaciones de riesgo medio y alto.</a:t>
            </a:r>
          </a:p>
          <a:p>
            <a:pPr lvl="1"/>
            <a:r>
              <a:rPr lang="es-ES" dirty="0"/>
              <a:t>Comunicaciones sólidas para operaciones más allá del alcance visual del piloto (BVLOS) y sistemas automáticos.</a:t>
            </a:r>
          </a:p>
          <a:p>
            <a:pPr lvl="1"/>
            <a:r>
              <a:rPr lang="es-ES" dirty="0"/>
              <a:t>Interfaces avanzadas en tierra.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81452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FE361-2E99-46FD-8B34-8740A92DA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225" y="301153"/>
            <a:ext cx="9978081" cy="1325563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rgbClr val="03473A"/>
                </a:solidFill>
              </a:rPr>
              <a:t>Libro Blanco de I+D+i para la Aviación no Tripulada en España</a:t>
            </a: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5D225B1A-2487-4E99-BB49-572EC02CD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8306" y="0"/>
            <a:ext cx="407345" cy="6857999"/>
          </a:xfrm>
          <a:prstGeom prst="rect">
            <a:avLst/>
          </a:prstGeom>
          <a:solidFill>
            <a:srgbClr val="035642">
              <a:alpha val="4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0598372B-0CA8-4E06-ABFB-200D4775888D}"/>
              </a:ext>
            </a:extLst>
          </p:cNvPr>
          <p:cNvGrpSpPr>
            <a:grpSpLocks noChangeAspect="1"/>
          </p:cNvGrpSpPr>
          <p:nvPr/>
        </p:nvGrpSpPr>
        <p:grpSpPr>
          <a:xfrm>
            <a:off x="-28576" y="1800224"/>
            <a:ext cx="2201466" cy="5057776"/>
            <a:chOff x="-28576" y="-669851"/>
            <a:chExt cx="3276600" cy="7527851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0E0F5191-916D-4632-BF6E-DE90C81CF19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28576" y="3259138"/>
              <a:ext cx="3276600" cy="3598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81C524A5-F6C0-4ECB-A284-9F2ED0304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96" y="-669851"/>
              <a:ext cx="1930400" cy="7527850"/>
            </a:xfrm>
            <a:prstGeom prst="rect">
              <a:avLst/>
            </a:prstGeom>
            <a:solidFill>
              <a:srgbClr val="035642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7DE51A8-1CC7-4973-8033-EA31DB9AE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2BAA2AB-5E92-44CF-B900-495838218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2420EDA-8C56-47E0-BEE0-4746C8323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78EA3E76-8720-4FEC-8D9F-F1A783A1B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3CDC86D2-21B1-4FA1-9E68-B6589122D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  <a:gd name="T8" fmla="*/ 1194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  <a:lnTo>
                    <a:pt x="119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CAF826A7-E42E-405B-9F5B-0E60394B1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7F6E037-75F4-4EBA-BAB9-7BB96A67F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  <a:gd name="T8" fmla="*/ 1194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  <a:lnTo>
                    <a:pt x="1194" y="1209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5CFAD667-7504-4F64-B938-3BDB35132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F07D6D57-A09C-4B9C-B8AB-4B5822CC0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FBE7D7BF-63F3-4DB6-934D-FB9472AB4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A9FF70C4-5A2F-4CE4-8486-B555CB77E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36FB0155-DEAE-47C7-8D9B-585A30879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26A8E882-EF4E-4E69-9145-2F9614949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  <a:gd name="T8" fmla="*/ 0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81314BDD-2EB1-4214-96A0-AAF2F7D1D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C0BDA3AB-BBBF-4723-A012-B670F051E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  <a:gd name="T8" fmla="*/ 0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4DA97E23-1F4F-4C0F-B222-85C88213BD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4399477F-1666-4AED-A141-F12C9860C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FE2D70BF-4B2C-4CCD-9055-DE869AEAE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8A519800-D218-4A17-A1C0-27CD653B2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34E4FE35-A4AA-4080-93FB-4CA1F6197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253F4F38-BE98-45FB-A33C-D5E13D714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0AE0C023-7112-4BCF-8099-7C2F9573D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F4F5E0C3-C633-4D8A-921E-26B2F8D7D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30FB205A-E337-471F-A466-3B1E1F650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00C9192C-2DBB-4DF5-BD53-A505D46AA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D2B3E1E0-C42D-42DB-8CF8-E7F7F57C2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98436ACF-DB36-4FA9-8446-E7B69B2AC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52FAC90B-DAAB-47D6-ABCD-014BC103E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0C1C343E-7244-407B-90D4-8E57EC934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434AA48F-412F-487A-BB55-2B7C04324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8BF640E0-5BC5-4AC6-9996-0FDF35D55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FA0CE42C-41E3-49E3-8033-ACE8A2AF7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pic>
        <p:nvPicPr>
          <p:cNvPr id="45" name="Imagen 44">
            <a:extLst>
              <a:ext uri="{FF2B5EF4-FFF2-40B4-BE49-F238E27FC236}">
                <a16:creationId xmlns:a16="http://schemas.microsoft.com/office/drawing/2014/main" id="{61F32AFA-BEBE-4835-8BE9-88A551EA93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28575" y="-50954"/>
            <a:ext cx="1878806" cy="1874355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0A870B05-8659-4582-B4CD-65587F79032E}"/>
              </a:ext>
            </a:extLst>
          </p:cNvPr>
          <p:cNvSpPr txBox="1"/>
          <p:nvPr/>
        </p:nvSpPr>
        <p:spPr>
          <a:xfrm>
            <a:off x="2172195" y="6194574"/>
            <a:ext cx="2378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9ABBB3"/>
                </a:solidFill>
              </a:rPr>
              <a:t>CDAC</a:t>
            </a:r>
            <a:r>
              <a:rPr lang="es-ES" sz="3200" b="1" dirty="0">
                <a:solidFill>
                  <a:srgbClr val="9ABBB3"/>
                </a:solidFill>
              </a:rPr>
              <a:t> Teruel</a:t>
            </a:r>
          </a:p>
        </p:txBody>
      </p:sp>
      <p:sp>
        <p:nvSpPr>
          <p:cNvPr id="46" name="Marcador de contenido 2">
            <a:extLst>
              <a:ext uri="{FF2B5EF4-FFF2-40B4-BE49-F238E27FC236}">
                <a16:creationId xmlns:a16="http://schemas.microsoft.com/office/drawing/2014/main" id="{18AC856E-BFBD-4D79-B44C-E773834FB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7055" y="1825625"/>
            <a:ext cx="9978081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/>
              <a:t>9.- MOVILIDAD, TRANSPORTE E INTEGRACIÓN CON INFRAESTRUCTURAS “SMART CITIES”</a:t>
            </a:r>
          </a:p>
          <a:p>
            <a:pPr lvl="1"/>
            <a:r>
              <a:rPr lang="es-ES" dirty="0"/>
              <a:t>Definir qué regulación sería necesaria basada en riesgo, centrada en seguridad, capacitación y certificaciones y estándares.</a:t>
            </a:r>
          </a:p>
          <a:p>
            <a:pPr lvl="1"/>
            <a:r>
              <a:rPr lang="es-ES" dirty="0"/>
              <a:t>ATM + UTM integrado, como servicios digitalizados automatizados, dentro de un ecosistema para maximizar la flexibilidad y eficiencia, en un entorno impulsado por los CNS basado en satélites, operaciones basadas en desempeño y servicios personalizados.</a:t>
            </a:r>
          </a:p>
          <a:p>
            <a:pPr lvl="1"/>
            <a:r>
              <a:rPr lang="es-ES" dirty="0"/>
              <a:t>Modelado y simulación, alimentados con datos de flujo urbano, que permiten comprender cómo la UAM puede agregar soluciones de movilidad a las redes existentes y futuras de las ciudades.</a:t>
            </a:r>
          </a:p>
          <a:p>
            <a:pPr lvl="1"/>
            <a:r>
              <a:rPr lang="es-ES" dirty="0"/>
              <a:t>Establecimiento y validación de protocolos digitales de intercambio de información que permitan la comunicación y coordinación entre todos los agentes implicados.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17636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FE361-2E99-46FD-8B34-8740A92DA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225" y="301153"/>
            <a:ext cx="9978081" cy="1325563"/>
          </a:xfrm>
        </p:spPr>
        <p:txBody>
          <a:bodyPr/>
          <a:lstStyle/>
          <a:p>
            <a:pPr algn="ctr"/>
            <a:r>
              <a:rPr lang="es-ES" b="1" dirty="0">
                <a:solidFill>
                  <a:srgbClr val="03473A"/>
                </a:solidFill>
              </a:rPr>
              <a:t>Líneas de actividad</a:t>
            </a: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5D225B1A-2487-4E99-BB49-572EC02CD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8306" y="0"/>
            <a:ext cx="407345" cy="6857999"/>
          </a:xfrm>
          <a:prstGeom prst="rect">
            <a:avLst/>
          </a:prstGeom>
          <a:solidFill>
            <a:srgbClr val="035642">
              <a:alpha val="4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0598372B-0CA8-4E06-ABFB-200D4775888D}"/>
              </a:ext>
            </a:extLst>
          </p:cNvPr>
          <p:cNvGrpSpPr>
            <a:grpSpLocks noChangeAspect="1"/>
          </p:cNvGrpSpPr>
          <p:nvPr/>
        </p:nvGrpSpPr>
        <p:grpSpPr>
          <a:xfrm>
            <a:off x="-28576" y="1800224"/>
            <a:ext cx="2201466" cy="5057776"/>
            <a:chOff x="-28576" y="-669851"/>
            <a:chExt cx="3276600" cy="7527851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0E0F5191-916D-4632-BF6E-DE90C81CF19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28576" y="3259138"/>
              <a:ext cx="3276600" cy="3598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81C524A5-F6C0-4ECB-A284-9F2ED0304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96" y="-669851"/>
              <a:ext cx="1930400" cy="7527850"/>
            </a:xfrm>
            <a:prstGeom prst="rect">
              <a:avLst/>
            </a:prstGeom>
            <a:solidFill>
              <a:srgbClr val="035642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7DE51A8-1CC7-4973-8033-EA31DB9AE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2BAA2AB-5E92-44CF-B900-495838218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2420EDA-8C56-47E0-BEE0-4746C8323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78EA3E76-8720-4FEC-8D9F-F1A783A1B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3CDC86D2-21B1-4FA1-9E68-B6589122D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  <a:gd name="T8" fmla="*/ 1194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  <a:lnTo>
                    <a:pt x="119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CAF826A7-E42E-405B-9F5B-0E60394B1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7F6E037-75F4-4EBA-BAB9-7BB96A67F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  <a:gd name="T8" fmla="*/ 1194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  <a:lnTo>
                    <a:pt x="1194" y="1209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5CFAD667-7504-4F64-B938-3BDB35132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F07D6D57-A09C-4B9C-B8AB-4B5822CC0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FBE7D7BF-63F3-4DB6-934D-FB9472AB4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A9FF70C4-5A2F-4CE4-8486-B555CB77E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36FB0155-DEAE-47C7-8D9B-585A30879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26A8E882-EF4E-4E69-9145-2F9614949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  <a:gd name="T8" fmla="*/ 0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81314BDD-2EB1-4214-96A0-AAF2F7D1D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C0BDA3AB-BBBF-4723-A012-B670F051E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  <a:gd name="T8" fmla="*/ 0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4DA97E23-1F4F-4C0F-B222-85C88213BD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4399477F-1666-4AED-A141-F12C9860C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FE2D70BF-4B2C-4CCD-9055-DE869AEAE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8A519800-D218-4A17-A1C0-27CD653B2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34E4FE35-A4AA-4080-93FB-4CA1F6197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253F4F38-BE98-45FB-A33C-D5E13D714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0AE0C023-7112-4BCF-8099-7C2F9573D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F4F5E0C3-C633-4D8A-921E-26B2F8D7D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30FB205A-E337-471F-A466-3B1E1F650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00C9192C-2DBB-4DF5-BD53-A505D46AA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D2B3E1E0-C42D-42DB-8CF8-E7F7F57C2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98436ACF-DB36-4FA9-8446-E7B69B2AC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52FAC90B-DAAB-47D6-ABCD-014BC103E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0C1C343E-7244-407B-90D4-8E57EC934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434AA48F-412F-487A-BB55-2B7C04324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8BF640E0-5BC5-4AC6-9996-0FDF35D55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FA0CE42C-41E3-49E3-8033-ACE8A2AF7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BEB968-8513-4C98-87E6-793DB08F9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7055" y="1825625"/>
            <a:ext cx="9978081" cy="4351338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Investigación, divulgación, promoción del desarrollo económico y empresarial.</a:t>
            </a:r>
          </a:p>
          <a:p>
            <a:pPr lvl="1"/>
            <a:r>
              <a:rPr lang="es-ES" dirty="0"/>
              <a:t>I+D desarrollo de prototipos y validación de servicios</a:t>
            </a:r>
          </a:p>
          <a:p>
            <a:pPr lvl="2"/>
            <a:r>
              <a:rPr lang="es-ES" dirty="0"/>
              <a:t>Programas piloto de colaboración entre empresas de drones y entidades locales.</a:t>
            </a:r>
          </a:p>
          <a:p>
            <a:pPr lvl="2"/>
            <a:r>
              <a:rPr lang="es-ES" dirty="0"/>
              <a:t>Servicios de carácter innovador. Desarrollo, ensayo y comercialización.</a:t>
            </a:r>
          </a:p>
          <a:p>
            <a:pPr lvl="3"/>
            <a:r>
              <a:rPr lang="es-ES" dirty="0"/>
              <a:t>Ganadería y agricultura</a:t>
            </a:r>
          </a:p>
          <a:p>
            <a:pPr lvl="3"/>
            <a:r>
              <a:rPr lang="es-ES" dirty="0"/>
              <a:t>Obras públicas</a:t>
            </a:r>
          </a:p>
          <a:p>
            <a:pPr lvl="3"/>
            <a:r>
              <a:rPr lang="es-ES" dirty="0"/>
              <a:t>Exploración geológica</a:t>
            </a:r>
          </a:p>
          <a:p>
            <a:pPr lvl="3"/>
            <a:r>
              <a:rPr lang="es-ES" dirty="0"/>
              <a:t>Explotación forestal</a:t>
            </a:r>
          </a:p>
          <a:p>
            <a:pPr lvl="3"/>
            <a:r>
              <a:rPr lang="es-ES" dirty="0"/>
              <a:t>Gestión de patrimonio</a:t>
            </a:r>
          </a:p>
          <a:p>
            <a:pPr lvl="3"/>
            <a:r>
              <a:rPr lang="es-ES" dirty="0"/>
              <a:t>Energías renovables</a:t>
            </a:r>
          </a:p>
          <a:p>
            <a:pPr lvl="2"/>
            <a:r>
              <a:rPr lang="es-ES" dirty="0"/>
              <a:t>Colaboración entre proveedores de servicios de drones y otras empresas.</a:t>
            </a:r>
          </a:p>
          <a:p>
            <a:pPr lvl="2"/>
            <a:r>
              <a:rPr lang="es-ES" dirty="0"/>
              <a:t>Soporte de propiedad intelectual, medios de ensayo y entrenamiento, promoción comercial, transferencia de tecnología.</a:t>
            </a:r>
          </a:p>
        </p:txBody>
      </p:sp>
      <p:pic>
        <p:nvPicPr>
          <p:cNvPr id="45" name="Imagen 44">
            <a:extLst>
              <a:ext uri="{FF2B5EF4-FFF2-40B4-BE49-F238E27FC236}">
                <a16:creationId xmlns:a16="http://schemas.microsoft.com/office/drawing/2014/main" id="{61F32AFA-BEBE-4835-8BE9-88A551EA93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28575" y="-50954"/>
            <a:ext cx="1878806" cy="1874355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0A870B05-8659-4582-B4CD-65587F79032E}"/>
              </a:ext>
            </a:extLst>
          </p:cNvPr>
          <p:cNvSpPr txBox="1"/>
          <p:nvPr/>
        </p:nvSpPr>
        <p:spPr>
          <a:xfrm>
            <a:off x="2172195" y="6194574"/>
            <a:ext cx="2378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9ABBB3"/>
                </a:solidFill>
              </a:rPr>
              <a:t>CDAC</a:t>
            </a:r>
            <a:r>
              <a:rPr lang="es-ES" sz="3200" b="1" dirty="0">
                <a:solidFill>
                  <a:srgbClr val="9ABBB3"/>
                </a:solidFill>
              </a:rPr>
              <a:t> Teruel</a:t>
            </a:r>
          </a:p>
        </p:txBody>
      </p:sp>
    </p:spTree>
    <p:extLst>
      <p:ext uri="{BB962C8B-B14F-4D97-AF65-F5344CB8AC3E}">
        <p14:creationId xmlns:p14="http://schemas.microsoft.com/office/powerpoint/2010/main" val="1466278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FE361-2E99-46FD-8B34-8740A92DA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225" y="301153"/>
            <a:ext cx="9978081" cy="1325563"/>
          </a:xfrm>
        </p:spPr>
        <p:txBody>
          <a:bodyPr/>
          <a:lstStyle/>
          <a:p>
            <a:pPr algn="ctr"/>
            <a:r>
              <a:rPr lang="es-ES" b="1" dirty="0">
                <a:solidFill>
                  <a:srgbClr val="03473A"/>
                </a:solidFill>
              </a:rPr>
              <a:t>Líneas de actividad</a:t>
            </a: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5D225B1A-2487-4E99-BB49-572EC02CD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8306" y="0"/>
            <a:ext cx="407345" cy="6857999"/>
          </a:xfrm>
          <a:prstGeom prst="rect">
            <a:avLst/>
          </a:prstGeom>
          <a:solidFill>
            <a:srgbClr val="035642">
              <a:alpha val="4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0598372B-0CA8-4E06-ABFB-200D4775888D}"/>
              </a:ext>
            </a:extLst>
          </p:cNvPr>
          <p:cNvGrpSpPr>
            <a:grpSpLocks noChangeAspect="1"/>
          </p:cNvGrpSpPr>
          <p:nvPr/>
        </p:nvGrpSpPr>
        <p:grpSpPr>
          <a:xfrm>
            <a:off x="-28576" y="1800224"/>
            <a:ext cx="2201466" cy="5057776"/>
            <a:chOff x="-28576" y="-669851"/>
            <a:chExt cx="3276600" cy="7527851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0E0F5191-916D-4632-BF6E-DE90C81CF19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28576" y="3259138"/>
              <a:ext cx="3276600" cy="3598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81C524A5-F6C0-4ECB-A284-9F2ED0304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96" y="-669851"/>
              <a:ext cx="1930400" cy="7527850"/>
            </a:xfrm>
            <a:prstGeom prst="rect">
              <a:avLst/>
            </a:prstGeom>
            <a:solidFill>
              <a:srgbClr val="035642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7DE51A8-1CC7-4973-8033-EA31DB9AE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2BAA2AB-5E92-44CF-B900-495838218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2420EDA-8C56-47E0-BEE0-4746C8323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78EA3E76-8720-4FEC-8D9F-F1A783A1B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3CDC86D2-21B1-4FA1-9E68-B6589122D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  <a:gd name="T8" fmla="*/ 1194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  <a:lnTo>
                    <a:pt x="119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CAF826A7-E42E-405B-9F5B-0E60394B1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7F6E037-75F4-4EBA-BAB9-7BB96A67F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  <a:gd name="T8" fmla="*/ 1194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  <a:lnTo>
                    <a:pt x="1194" y="1209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5CFAD667-7504-4F64-B938-3BDB35132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F07D6D57-A09C-4B9C-B8AB-4B5822CC0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FBE7D7BF-63F3-4DB6-934D-FB9472AB4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A9FF70C4-5A2F-4CE4-8486-B555CB77E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36FB0155-DEAE-47C7-8D9B-585A30879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26A8E882-EF4E-4E69-9145-2F9614949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  <a:gd name="T8" fmla="*/ 0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81314BDD-2EB1-4214-96A0-AAF2F7D1D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C0BDA3AB-BBBF-4723-A012-B670F051E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  <a:gd name="T8" fmla="*/ 0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4DA97E23-1F4F-4C0F-B222-85C88213BD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4399477F-1666-4AED-A141-F12C9860C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FE2D70BF-4B2C-4CCD-9055-DE869AEAE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8A519800-D218-4A17-A1C0-27CD653B2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34E4FE35-A4AA-4080-93FB-4CA1F6197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253F4F38-BE98-45FB-A33C-D5E13D714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0AE0C023-7112-4BCF-8099-7C2F9573D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F4F5E0C3-C633-4D8A-921E-26B2F8D7D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30FB205A-E337-471F-A466-3B1E1F650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00C9192C-2DBB-4DF5-BD53-A505D46AA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D2B3E1E0-C42D-42DB-8CF8-E7F7F57C2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98436ACF-DB36-4FA9-8446-E7B69B2AC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52FAC90B-DAAB-47D6-ABCD-014BC103E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0C1C343E-7244-407B-90D4-8E57EC934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434AA48F-412F-487A-BB55-2B7C04324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8BF640E0-5BC5-4AC6-9996-0FDF35D55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FA0CE42C-41E3-49E3-8033-ACE8A2AF7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BEB968-8513-4C98-87E6-793DB08F9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7055" y="1825625"/>
            <a:ext cx="9978081" cy="4351338"/>
          </a:xfrm>
        </p:spPr>
        <p:txBody>
          <a:bodyPr>
            <a:normAutofit/>
          </a:bodyPr>
          <a:lstStyle/>
          <a:p>
            <a:r>
              <a:rPr lang="es-ES" dirty="0"/>
              <a:t>….</a:t>
            </a:r>
          </a:p>
          <a:p>
            <a:pPr lvl="1"/>
            <a:r>
              <a:rPr lang="es-ES" dirty="0"/>
              <a:t>Desarrollo normativo.</a:t>
            </a:r>
          </a:p>
          <a:p>
            <a:pPr lvl="2"/>
            <a:r>
              <a:rPr lang="es-ES" dirty="0"/>
              <a:t>Jornadas</a:t>
            </a:r>
          </a:p>
          <a:p>
            <a:pPr lvl="2"/>
            <a:r>
              <a:rPr lang="es-ES" dirty="0"/>
              <a:t>Estudios</a:t>
            </a:r>
          </a:p>
          <a:p>
            <a:pPr lvl="2"/>
            <a:r>
              <a:rPr lang="es-ES" dirty="0"/>
              <a:t>Colaboración con el sector normativo.</a:t>
            </a:r>
          </a:p>
          <a:p>
            <a:pPr lvl="1"/>
            <a:r>
              <a:rPr lang="es-ES" dirty="0"/>
              <a:t>Contratos concertados.</a:t>
            </a:r>
          </a:p>
          <a:p>
            <a:pPr lvl="2"/>
            <a:r>
              <a:rPr lang="es-ES" dirty="0"/>
              <a:t>Apoyo a las nuevas empresas en la fase comercial.</a:t>
            </a:r>
          </a:p>
          <a:p>
            <a:pPr lvl="2"/>
            <a:r>
              <a:rPr lang="es-ES" dirty="0"/>
              <a:t>Demostración de la utilidad de los servicios concertados y mejorar la colaboración cliente-proveedor</a:t>
            </a:r>
          </a:p>
          <a:p>
            <a:pPr lvl="1"/>
            <a:r>
              <a:rPr lang="es-ES" dirty="0"/>
              <a:t>Prácticas universitarias.</a:t>
            </a:r>
          </a:p>
          <a:p>
            <a:pPr lvl="2"/>
            <a:r>
              <a:rPr lang="es-ES" dirty="0"/>
              <a:t>Prácticas curriculares</a:t>
            </a:r>
          </a:p>
          <a:p>
            <a:pPr lvl="2"/>
            <a:r>
              <a:rPr lang="es-ES" dirty="0"/>
              <a:t>Experiencias piloto de emprendimiento</a:t>
            </a:r>
          </a:p>
        </p:txBody>
      </p:sp>
      <p:pic>
        <p:nvPicPr>
          <p:cNvPr id="45" name="Imagen 44">
            <a:extLst>
              <a:ext uri="{FF2B5EF4-FFF2-40B4-BE49-F238E27FC236}">
                <a16:creationId xmlns:a16="http://schemas.microsoft.com/office/drawing/2014/main" id="{61F32AFA-BEBE-4835-8BE9-88A551EA93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28575" y="-50954"/>
            <a:ext cx="1878806" cy="1874355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0A870B05-8659-4582-B4CD-65587F79032E}"/>
              </a:ext>
            </a:extLst>
          </p:cNvPr>
          <p:cNvSpPr txBox="1"/>
          <p:nvPr/>
        </p:nvSpPr>
        <p:spPr>
          <a:xfrm>
            <a:off x="2172195" y="6194574"/>
            <a:ext cx="2378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9ABBB3"/>
                </a:solidFill>
              </a:rPr>
              <a:t>CDAC</a:t>
            </a:r>
            <a:r>
              <a:rPr lang="es-ES" sz="3200" b="1" dirty="0">
                <a:solidFill>
                  <a:srgbClr val="9ABBB3"/>
                </a:solidFill>
              </a:rPr>
              <a:t> Teruel</a:t>
            </a:r>
          </a:p>
        </p:txBody>
      </p:sp>
    </p:spTree>
    <p:extLst>
      <p:ext uri="{BB962C8B-B14F-4D97-AF65-F5344CB8AC3E}">
        <p14:creationId xmlns:p14="http://schemas.microsoft.com/office/powerpoint/2010/main" val="2065047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FE361-2E99-46FD-8B34-8740A92DA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225" y="301153"/>
            <a:ext cx="9978081" cy="1325563"/>
          </a:xfrm>
        </p:spPr>
        <p:txBody>
          <a:bodyPr/>
          <a:lstStyle/>
          <a:p>
            <a:pPr algn="ctr"/>
            <a:r>
              <a:rPr lang="es-ES" b="1" dirty="0">
                <a:solidFill>
                  <a:srgbClr val="03473A"/>
                </a:solidFill>
              </a:rPr>
              <a:t>Líneas de actividad</a:t>
            </a: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5D225B1A-2487-4E99-BB49-572EC02CD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8306" y="0"/>
            <a:ext cx="407345" cy="6857999"/>
          </a:xfrm>
          <a:prstGeom prst="rect">
            <a:avLst/>
          </a:prstGeom>
          <a:solidFill>
            <a:srgbClr val="035642">
              <a:alpha val="4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0598372B-0CA8-4E06-ABFB-200D4775888D}"/>
              </a:ext>
            </a:extLst>
          </p:cNvPr>
          <p:cNvGrpSpPr>
            <a:grpSpLocks noChangeAspect="1"/>
          </p:cNvGrpSpPr>
          <p:nvPr/>
        </p:nvGrpSpPr>
        <p:grpSpPr>
          <a:xfrm>
            <a:off x="-28576" y="1800224"/>
            <a:ext cx="2201466" cy="5057776"/>
            <a:chOff x="-28576" y="-669851"/>
            <a:chExt cx="3276600" cy="7527851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0E0F5191-916D-4632-BF6E-DE90C81CF19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28576" y="3259138"/>
              <a:ext cx="3276600" cy="3598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81C524A5-F6C0-4ECB-A284-9F2ED0304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96" y="-669851"/>
              <a:ext cx="1930400" cy="7527850"/>
            </a:xfrm>
            <a:prstGeom prst="rect">
              <a:avLst/>
            </a:prstGeom>
            <a:solidFill>
              <a:srgbClr val="035642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7DE51A8-1CC7-4973-8033-EA31DB9AE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2BAA2AB-5E92-44CF-B900-495838218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2420EDA-8C56-47E0-BEE0-4746C8323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78EA3E76-8720-4FEC-8D9F-F1A783A1B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3CDC86D2-21B1-4FA1-9E68-B6589122D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  <a:gd name="T8" fmla="*/ 1194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  <a:lnTo>
                    <a:pt x="119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CAF826A7-E42E-405B-9F5B-0E60394B1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7F6E037-75F4-4EBA-BAB9-7BB96A67F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  <a:gd name="T8" fmla="*/ 1194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  <a:lnTo>
                    <a:pt x="1194" y="1209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5CFAD667-7504-4F64-B938-3BDB35132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F07D6D57-A09C-4B9C-B8AB-4B5822CC0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FBE7D7BF-63F3-4DB6-934D-FB9472AB4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A9FF70C4-5A2F-4CE4-8486-B555CB77E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36FB0155-DEAE-47C7-8D9B-585A30879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26A8E882-EF4E-4E69-9145-2F9614949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  <a:gd name="T8" fmla="*/ 0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81314BDD-2EB1-4214-96A0-AAF2F7D1D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C0BDA3AB-BBBF-4723-A012-B670F051E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  <a:gd name="T8" fmla="*/ 0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4DA97E23-1F4F-4C0F-B222-85C88213BD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4399477F-1666-4AED-A141-F12C9860C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FE2D70BF-4B2C-4CCD-9055-DE869AEAE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8A519800-D218-4A17-A1C0-27CD653B2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34E4FE35-A4AA-4080-93FB-4CA1F6197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253F4F38-BE98-45FB-A33C-D5E13D714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0AE0C023-7112-4BCF-8099-7C2F9573D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F4F5E0C3-C633-4D8A-921E-26B2F8D7D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30FB205A-E337-471F-A466-3B1E1F650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00C9192C-2DBB-4DF5-BD53-A505D46AA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D2B3E1E0-C42D-42DB-8CF8-E7F7F57C2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98436ACF-DB36-4FA9-8446-E7B69B2AC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52FAC90B-DAAB-47D6-ABCD-014BC103E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0C1C343E-7244-407B-90D4-8E57EC934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434AA48F-412F-487A-BB55-2B7C04324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8BF640E0-5BC5-4AC6-9996-0FDF35D55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FA0CE42C-41E3-49E3-8033-ACE8A2AF7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BEB968-8513-4C98-87E6-793DB08F9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7055" y="1825625"/>
            <a:ext cx="9978081" cy="4351338"/>
          </a:xfrm>
        </p:spPr>
        <p:txBody>
          <a:bodyPr>
            <a:normAutofit/>
          </a:bodyPr>
          <a:lstStyle/>
          <a:p>
            <a:r>
              <a:rPr lang="es-ES" dirty="0"/>
              <a:t>….</a:t>
            </a:r>
          </a:p>
          <a:p>
            <a:pPr lvl="1"/>
            <a:r>
              <a:rPr lang="es-ES" dirty="0"/>
              <a:t>Escuela de pilotos para agricultores, ganaderos y empresas.</a:t>
            </a:r>
          </a:p>
          <a:p>
            <a:pPr lvl="2"/>
            <a:r>
              <a:rPr lang="es-ES" dirty="0"/>
              <a:t>Aumentar la capacidad tecnológica de las explotaciones agrícolas y ganaderas</a:t>
            </a:r>
          </a:p>
          <a:p>
            <a:pPr lvl="2"/>
            <a:r>
              <a:rPr lang="es-ES" dirty="0"/>
              <a:t>Aplicación en la propia instalación, servicios de mantenimiento, conservación, gestión…</a:t>
            </a:r>
          </a:p>
          <a:p>
            <a:pPr lvl="2"/>
            <a:r>
              <a:rPr lang="es-ES" dirty="0"/>
              <a:t>Asesoramiento sobre los sistemas hardware y software más adecuados</a:t>
            </a:r>
          </a:p>
          <a:p>
            <a:pPr lvl="1"/>
            <a:r>
              <a:rPr lang="es-ES" dirty="0"/>
              <a:t>Proyectos de I+D sobre aplicaciones prácticas.</a:t>
            </a:r>
          </a:p>
          <a:p>
            <a:pPr lvl="2"/>
            <a:r>
              <a:rPr lang="es-ES" dirty="0"/>
              <a:t>Observatorio, jornadas, ferias orientadas a la actividad empresarial y agrícola</a:t>
            </a:r>
          </a:p>
          <a:p>
            <a:pPr lvl="2"/>
            <a:r>
              <a:rPr lang="es-ES" dirty="0"/>
              <a:t>Promover proyectos de investigación en convocatorias competitivas</a:t>
            </a:r>
          </a:p>
          <a:p>
            <a:pPr lvl="1"/>
            <a:r>
              <a:rPr lang="es-ES" dirty="0"/>
              <a:t>Divulgación y extensión universitaria.</a:t>
            </a:r>
          </a:p>
          <a:p>
            <a:pPr lvl="2"/>
            <a:r>
              <a:rPr lang="es-ES" dirty="0"/>
              <a:t>Características, potencialidades, aplicaciones, elementos notables</a:t>
            </a:r>
          </a:p>
        </p:txBody>
      </p:sp>
      <p:pic>
        <p:nvPicPr>
          <p:cNvPr id="45" name="Imagen 44">
            <a:extLst>
              <a:ext uri="{FF2B5EF4-FFF2-40B4-BE49-F238E27FC236}">
                <a16:creationId xmlns:a16="http://schemas.microsoft.com/office/drawing/2014/main" id="{61F32AFA-BEBE-4835-8BE9-88A551EA93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28575" y="-50954"/>
            <a:ext cx="1878806" cy="1874355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0A870B05-8659-4582-B4CD-65587F79032E}"/>
              </a:ext>
            </a:extLst>
          </p:cNvPr>
          <p:cNvSpPr txBox="1"/>
          <p:nvPr/>
        </p:nvSpPr>
        <p:spPr>
          <a:xfrm>
            <a:off x="2172195" y="6194574"/>
            <a:ext cx="2378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9ABBB3"/>
                </a:solidFill>
              </a:rPr>
              <a:t>CDAC</a:t>
            </a:r>
            <a:r>
              <a:rPr lang="es-ES" sz="3200" b="1" dirty="0">
                <a:solidFill>
                  <a:srgbClr val="9ABBB3"/>
                </a:solidFill>
              </a:rPr>
              <a:t> Teruel</a:t>
            </a:r>
          </a:p>
        </p:txBody>
      </p:sp>
    </p:spTree>
    <p:extLst>
      <p:ext uri="{BB962C8B-B14F-4D97-AF65-F5344CB8AC3E}">
        <p14:creationId xmlns:p14="http://schemas.microsoft.com/office/powerpoint/2010/main" val="29759364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Imagen 43" descr="Diagrama&#10;&#10;Descripción generada automáticamente">
            <a:extLst>
              <a:ext uri="{FF2B5EF4-FFF2-40B4-BE49-F238E27FC236}">
                <a16:creationId xmlns:a16="http://schemas.microsoft.com/office/drawing/2014/main" id="{E5051BED-BAE0-44D7-BF12-A4FB1F5A65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437" y="1927869"/>
            <a:ext cx="5400040" cy="3749675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05FE361-2E99-46FD-8B34-8740A92DA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225" y="301153"/>
            <a:ext cx="9978081" cy="1325563"/>
          </a:xfrm>
        </p:spPr>
        <p:txBody>
          <a:bodyPr/>
          <a:lstStyle/>
          <a:p>
            <a:pPr algn="ctr"/>
            <a:r>
              <a:rPr lang="es-ES" b="1" dirty="0">
                <a:solidFill>
                  <a:srgbClr val="03473A"/>
                </a:solidFill>
              </a:rPr>
              <a:t>Taller de construcción y vuelo de un aeromodelo</a:t>
            </a: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5D225B1A-2487-4E99-BB49-572EC02CD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8306" y="0"/>
            <a:ext cx="407345" cy="6857999"/>
          </a:xfrm>
          <a:prstGeom prst="rect">
            <a:avLst/>
          </a:prstGeom>
          <a:solidFill>
            <a:srgbClr val="035642">
              <a:alpha val="4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45" name="Imagen 44">
            <a:extLst>
              <a:ext uri="{FF2B5EF4-FFF2-40B4-BE49-F238E27FC236}">
                <a16:creationId xmlns:a16="http://schemas.microsoft.com/office/drawing/2014/main" id="{61F32AFA-BEBE-4835-8BE9-88A551EA930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28575" y="-42862"/>
            <a:ext cx="1870696" cy="186626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03A13EF-AFD1-4C58-B092-E15B3F27F9B3}"/>
              </a:ext>
            </a:extLst>
          </p:cNvPr>
          <p:cNvSpPr txBox="1"/>
          <p:nvPr/>
        </p:nvSpPr>
        <p:spPr>
          <a:xfrm>
            <a:off x="2172195" y="6194574"/>
            <a:ext cx="2378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9ABBB3"/>
                </a:solidFill>
              </a:rPr>
              <a:t>CDAC</a:t>
            </a:r>
            <a:r>
              <a:rPr lang="es-ES" sz="3200" b="1" dirty="0">
                <a:solidFill>
                  <a:srgbClr val="9ABBB3"/>
                </a:solidFill>
              </a:rPr>
              <a:t> Teruel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E8D1EAA-74EE-40B6-BBB9-5E14E85C2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734" y="146977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6" name="Objeto 5">
            <a:extLst>
              <a:ext uri="{FF2B5EF4-FFF2-40B4-BE49-F238E27FC236}">
                <a16:creationId xmlns:a16="http://schemas.microsoft.com/office/drawing/2014/main" id="{0F8166F6-0181-4304-9A44-7B4A50F936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2863498"/>
              </p:ext>
            </p:extLst>
          </p:nvPr>
        </p:nvGraphicFramePr>
        <p:xfrm>
          <a:off x="6289226" y="1424781"/>
          <a:ext cx="5505450" cy="515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Visio" r:id="rId5" imgW="7596105" imgH="7119661" progId="Visio.Drawing.15">
                  <p:embed/>
                </p:oleObj>
              </mc:Choice>
              <mc:Fallback>
                <p:oleObj name="Visio" r:id="rId5" imgW="7596105" imgH="7119661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9226" y="1424781"/>
                        <a:ext cx="5505450" cy="5153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3" name="Grupo 42">
            <a:extLst>
              <a:ext uri="{FF2B5EF4-FFF2-40B4-BE49-F238E27FC236}">
                <a16:creationId xmlns:a16="http://schemas.microsoft.com/office/drawing/2014/main" id="{0598372B-0CA8-4E06-ABFB-200D4775888D}"/>
              </a:ext>
            </a:extLst>
          </p:cNvPr>
          <p:cNvGrpSpPr>
            <a:grpSpLocks noChangeAspect="1"/>
          </p:cNvGrpSpPr>
          <p:nvPr/>
        </p:nvGrpSpPr>
        <p:grpSpPr>
          <a:xfrm>
            <a:off x="-62234" y="1800224"/>
            <a:ext cx="2201466" cy="5057776"/>
            <a:chOff x="-28576" y="-669851"/>
            <a:chExt cx="3276600" cy="7527851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0E0F5191-916D-4632-BF6E-DE90C81CF19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28576" y="3259138"/>
              <a:ext cx="3276600" cy="3598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81C524A5-F6C0-4ECB-A284-9F2ED0304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96" y="-669851"/>
              <a:ext cx="1930400" cy="7527850"/>
            </a:xfrm>
            <a:prstGeom prst="rect">
              <a:avLst/>
            </a:prstGeom>
            <a:solidFill>
              <a:srgbClr val="035642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7DE51A8-1CC7-4973-8033-EA31DB9AE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2BAA2AB-5E92-44CF-B900-495838218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2420EDA-8C56-47E0-BEE0-4746C8323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78EA3E76-8720-4FEC-8D9F-F1A783A1B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3CDC86D2-21B1-4FA1-9E68-B6589122D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  <a:gd name="T8" fmla="*/ 1194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  <a:lnTo>
                    <a:pt x="119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CAF826A7-E42E-405B-9F5B-0E60394B1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7F6E037-75F4-4EBA-BAB9-7BB96A67F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  <a:gd name="T8" fmla="*/ 1194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  <a:lnTo>
                    <a:pt x="1194" y="1209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5CFAD667-7504-4F64-B938-3BDB35132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F07D6D57-A09C-4B9C-B8AB-4B5822CC0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FBE7D7BF-63F3-4DB6-934D-FB9472AB4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A9FF70C4-5A2F-4CE4-8486-B555CB77E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36FB0155-DEAE-47C7-8D9B-585A30879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26A8E882-EF4E-4E69-9145-2F9614949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  <a:gd name="T8" fmla="*/ 0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81314BDD-2EB1-4214-96A0-AAF2F7D1D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C0BDA3AB-BBBF-4723-A012-B670F051E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  <a:gd name="T8" fmla="*/ 0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4DA97E23-1F4F-4C0F-B222-85C88213BD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4399477F-1666-4AED-A141-F12C9860C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FE2D70BF-4B2C-4CCD-9055-DE869AEAE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8A519800-D218-4A17-A1C0-27CD653B2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34E4FE35-A4AA-4080-93FB-4CA1F6197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253F4F38-BE98-45FB-A33C-D5E13D714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0AE0C023-7112-4BCF-8099-7C2F9573D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F4F5E0C3-C633-4D8A-921E-26B2F8D7D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30FB205A-E337-471F-A466-3B1E1F650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00C9192C-2DBB-4DF5-BD53-A505D46AA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D2B3E1E0-C42D-42DB-8CF8-E7F7F57C2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98436ACF-DB36-4FA9-8446-E7B69B2AC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52FAC90B-DAAB-47D6-ABCD-014BC103E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0C1C343E-7244-407B-90D4-8E57EC934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434AA48F-412F-487A-BB55-2B7C04324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8BF640E0-5BC5-4AC6-9996-0FDF35D55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FA0CE42C-41E3-49E3-8033-ACE8A2AF7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36560829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FE361-2E99-46FD-8B34-8740A92DA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225" y="301153"/>
            <a:ext cx="9978081" cy="1325563"/>
          </a:xfrm>
        </p:spPr>
        <p:txBody>
          <a:bodyPr/>
          <a:lstStyle/>
          <a:p>
            <a:pPr algn="ctr"/>
            <a:r>
              <a:rPr lang="es-ES" b="1" dirty="0">
                <a:solidFill>
                  <a:srgbClr val="03473A"/>
                </a:solidFill>
              </a:rPr>
              <a:t>Taller de construcción y vuelo de un aeromodelo</a:t>
            </a: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5D225B1A-2487-4E99-BB49-572EC02CD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8306" y="0"/>
            <a:ext cx="407345" cy="6857999"/>
          </a:xfrm>
          <a:prstGeom prst="rect">
            <a:avLst/>
          </a:prstGeom>
          <a:solidFill>
            <a:srgbClr val="035642">
              <a:alpha val="4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0598372B-0CA8-4E06-ABFB-200D4775888D}"/>
              </a:ext>
            </a:extLst>
          </p:cNvPr>
          <p:cNvGrpSpPr>
            <a:grpSpLocks noChangeAspect="1"/>
          </p:cNvGrpSpPr>
          <p:nvPr/>
        </p:nvGrpSpPr>
        <p:grpSpPr>
          <a:xfrm>
            <a:off x="-28576" y="1800224"/>
            <a:ext cx="2201466" cy="5057776"/>
            <a:chOff x="-28576" y="-669851"/>
            <a:chExt cx="3276600" cy="7527851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0E0F5191-916D-4632-BF6E-DE90C81CF19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28576" y="3259138"/>
              <a:ext cx="3276600" cy="3598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81C524A5-F6C0-4ECB-A284-9F2ED0304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96" y="-669851"/>
              <a:ext cx="1930400" cy="7527850"/>
            </a:xfrm>
            <a:prstGeom prst="rect">
              <a:avLst/>
            </a:prstGeom>
            <a:solidFill>
              <a:srgbClr val="035642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7DE51A8-1CC7-4973-8033-EA31DB9AE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2BAA2AB-5E92-44CF-B900-495838218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2420EDA-8C56-47E0-BEE0-4746C8323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78EA3E76-8720-4FEC-8D9F-F1A783A1B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3CDC86D2-21B1-4FA1-9E68-B6589122D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  <a:gd name="T8" fmla="*/ 1194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  <a:lnTo>
                    <a:pt x="119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CAF826A7-E42E-405B-9F5B-0E60394B1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7F6E037-75F4-4EBA-BAB9-7BB96A67F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  <a:gd name="T8" fmla="*/ 1194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  <a:lnTo>
                    <a:pt x="1194" y="1209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5CFAD667-7504-4F64-B938-3BDB35132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F07D6D57-A09C-4B9C-B8AB-4B5822CC0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FBE7D7BF-63F3-4DB6-934D-FB9472AB4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A9FF70C4-5A2F-4CE4-8486-B555CB77E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36FB0155-DEAE-47C7-8D9B-585A30879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26A8E882-EF4E-4E69-9145-2F9614949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  <a:gd name="T8" fmla="*/ 0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81314BDD-2EB1-4214-96A0-AAF2F7D1D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C0BDA3AB-BBBF-4723-A012-B670F051E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  <a:gd name="T8" fmla="*/ 0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4DA97E23-1F4F-4C0F-B222-85C88213BD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4399477F-1666-4AED-A141-F12C9860C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FE2D70BF-4B2C-4CCD-9055-DE869AEAE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8A519800-D218-4A17-A1C0-27CD653B2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34E4FE35-A4AA-4080-93FB-4CA1F6197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253F4F38-BE98-45FB-A33C-D5E13D714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0AE0C023-7112-4BCF-8099-7C2F9573D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F4F5E0C3-C633-4D8A-921E-26B2F8D7D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30FB205A-E337-471F-A466-3B1E1F650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00C9192C-2DBB-4DF5-BD53-A505D46AA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D2B3E1E0-C42D-42DB-8CF8-E7F7F57C2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98436ACF-DB36-4FA9-8446-E7B69B2AC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52FAC90B-DAAB-47D6-ABCD-014BC103E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0C1C343E-7244-407B-90D4-8E57EC934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434AA48F-412F-487A-BB55-2B7C04324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8BF640E0-5BC5-4AC6-9996-0FDF35D55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FA0CE42C-41E3-49E3-8033-ACE8A2AF7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pic>
        <p:nvPicPr>
          <p:cNvPr id="45" name="Imagen 44">
            <a:extLst>
              <a:ext uri="{FF2B5EF4-FFF2-40B4-BE49-F238E27FC236}">
                <a16:creationId xmlns:a16="http://schemas.microsoft.com/office/drawing/2014/main" id="{61F32AFA-BEBE-4835-8BE9-88A551EA93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28575" y="-42862"/>
            <a:ext cx="1870696" cy="186626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03A13EF-AFD1-4C58-B092-E15B3F27F9B3}"/>
              </a:ext>
            </a:extLst>
          </p:cNvPr>
          <p:cNvSpPr txBox="1"/>
          <p:nvPr/>
        </p:nvSpPr>
        <p:spPr>
          <a:xfrm>
            <a:off x="2172195" y="6194574"/>
            <a:ext cx="2378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9ABBB3"/>
                </a:solidFill>
              </a:rPr>
              <a:t>CDAC</a:t>
            </a:r>
            <a:r>
              <a:rPr lang="es-ES" sz="3200" b="1" dirty="0">
                <a:solidFill>
                  <a:srgbClr val="9ABBB3"/>
                </a:solidFill>
              </a:rPr>
              <a:t> Teruel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E8D1EAA-74EE-40B6-BBB9-5E14E85C2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734" y="146977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051" name="Picture 3">
            <a:extLst>
              <a:ext uri="{FF2B5EF4-FFF2-40B4-BE49-F238E27FC236}">
                <a16:creationId xmlns:a16="http://schemas.microsoft.com/office/drawing/2014/main" id="{63A207FB-C701-4D88-8D8D-CABCC55759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3855" y="1823402"/>
            <a:ext cx="5636003" cy="4220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4113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FE361-2E99-46FD-8B34-8740A92DA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225" y="301153"/>
            <a:ext cx="9978081" cy="1325563"/>
          </a:xfrm>
        </p:spPr>
        <p:txBody>
          <a:bodyPr/>
          <a:lstStyle/>
          <a:p>
            <a:pPr algn="ctr"/>
            <a:r>
              <a:rPr lang="es-ES" b="1" dirty="0">
                <a:solidFill>
                  <a:srgbClr val="03473A"/>
                </a:solidFill>
              </a:rPr>
              <a:t>Interés científico técnico, social y económico</a:t>
            </a: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5D225B1A-2487-4E99-BB49-572EC02CD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8306" y="0"/>
            <a:ext cx="407345" cy="6857999"/>
          </a:xfrm>
          <a:prstGeom prst="rect">
            <a:avLst/>
          </a:prstGeom>
          <a:solidFill>
            <a:srgbClr val="035642">
              <a:alpha val="4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0598372B-0CA8-4E06-ABFB-200D4775888D}"/>
              </a:ext>
            </a:extLst>
          </p:cNvPr>
          <p:cNvGrpSpPr>
            <a:grpSpLocks noChangeAspect="1"/>
          </p:cNvGrpSpPr>
          <p:nvPr/>
        </p:nvGrpSpPr>
        <p:grpSpPr>
          <a:xfrm>
            <a:off x="-28576" y="1800224"/>
            <a:ext cx="2201466" cy="5057776"/>
            <a:chOff x="-28576" y="-669851"/>
            <a:chExt cx="3276600" cy="7527851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0E0F5191-916D-4632-BF6E-DE90C81CF19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28576" y="3259138"/>
              <a:ext cx="3276600" cy="3598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81C524A5-F6C0-4ECB-A284-9F2ED0304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96" y="-669851"/>
              <a:ext cx="1930400" cy="7527850"/>
            </a:xfrm>
            <a:prstGeom prst="rect">
              <a:avLst/>
            </a:prstGeom>
            <a:solidFill>
              <a:srgbClr val="035642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7DE51A8-1CC7-4973-8033-EA31DB9AE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2BAA2AB-5E92-44CF-B900-495838218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2420EDA-8C56-47E0-BEE0-4746C8323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78EA3E76-8720-4FEC-8D9F-F1A783A1B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3CDC86D2-21B1-4FA1-9E68-B6589122D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  <a:gd name="T8" fmla="*/ 1194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  <a:lnTo>
                    <a:pt x="119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CAF826A7-E42E-405B-9F5B-0E60394B1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7F6E037-75F4-4EBA-BAB9-7BB96A67F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  <a:gd name="T8" fmla="*/ 1194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  <a:lnTo>
                    <a:pt x="1194" y="1209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5CFAD667-7504-4F64-B938-3BDB35132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F07D6D57-A09C-4B9C-B8AB-4B5822CC0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FBE7D7BF-63F3-4DB6-934D-FB9472AB4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A9FF70C4-5A2F-4CE4-8486-B555CB77E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36FB0155-DEAE-47C7-8D9B-585A30879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26A8E882-EF4E-4E69-9145-2F9614949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  <a:gd name="T8" fmla="*/ 0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81314BDD-2EB1-4214-96A0-AAF2F7D1D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C0BDA3AB-BBBF-4723-A012-B670F051E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  <a:gd name="T8" fmla="*/ 0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4DA97E23-1F4F-4C0F-B222-85C88213BD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4399477F-1666-4AED-A141-F12C9860C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FE2D70BF-4B2C-4CCD-9055-DE869AEAE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8A519800-D218-4A17-A1C0-27CD653B2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34E4FE35-A4AA-4080-93FB-4CA1F6197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253F4F38-BE98-45FB-A33C-D5E13D714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0AE0C023-7112-4BCF-8099-7C2F9573D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F4F5E0C3-C633-4D8A-921E-26B2F8D7D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30FB205A-E337-471F-A466-3B1E1F650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00C9192C-2DBB-4DF5-BD53-A505D46AA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D2B3E1E0-C42D-42DB-8CF8-E7F7F57C2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98436ACF-DB36-4FA9-8446-E7B69B2AC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52FAC90B-DAAB-47D6-ABCD-014BC103E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0C1C343E-7244-407B-90D4-8E57EC934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434AA48F-412F-487A-BB55-2B7C04324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8BF640E0-5BC5-4AC6-9996-0FDF35D55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FA0CE42C-41E3-49E3-8033-ACE8A2AF7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pic>
        <p:nvPicPr>
          <p:cNvPr id="45" name="Imagen 44">
            <a:extLst>
              <a:ext uri="{FF2B5EF4-FFF2-40B4-BE49-F238E27FC236}">
                <a16:creationId xmlns:a16="http://schemas.microsoft.com/office/drawing/2014/main" id="{61F32AFA-BEBE-4835-8BE9-88A551EA93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28575" y="-42862"/>
            <a:ext cx="1870696" cy="1866264"/>
          </a:xfrm>
          <a:prstGeom prst="rect">
            <a:avLst/>
          </a:prstGeom>
        </p:spPr>
      </p:pic>
      <p:sp>
        <p:nvSpPr>
          <p:cNvPr id="46" name="CuadroTexto 45">
            <a:extLst>
              <a:ext uri="{FF2B5EF4-FFF2-40B4-BE49-F238E27FC236}">
                <a16:creationId xmlns:a16="http://schemas.microsoft.com/office/drawing/2014/main" id="{2AC1436D-261C-4F65-A3B3-856BA04544A2}"/>
              </a:ext>
            </a:extLst>
          </p:cNvPr>
          <p:cNvSpPr txBox="1"/>
          <p:nvPr/>
        </p:nvSpPr>
        <p:spPr>
          <a:xfrm>
            <a:off x="2172195" y="6194574"/>
            <a:ext cx="2378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9ABBB3"/>
                </a:solidFill>
              </a:rPr>
              <a:t>CDAC</a:t>
            </a:r>
            <a:r>
              <a:rPr lang="es-ES" sz="3200" b="1" dirty="0">
                <a:solidFill>
                  <a:srgbClr val="9ABBB3"/>
                </a:solidFill>
              </a:rPr>
              <a:t> Teruel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BEB968-8513-4C98-87E6-793DB08F9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7055" y="1825625"/>
            <a:ext cx="9978081" cy="4351338"/>
          </a:xfrm>
        </p:spPr>
        <p:txBody>
          <a:bodyPr/>
          <a:lstStyle/>
          <a:p>
            <a:r>
              <a:rPr lang="es-ES" dirty="0"/>
              <a:t>UNED. Enseñanza, estudio, investigación y transferencia de conocimiento. Pleno desarrollo científico, cultural, artístico y técnico de la sociedad (Estatutos de la UNED).</a:t>
            </a:r>
          </a:p>
          <a:p>
            <a:r>
              <a:rPr lang="es-ES" dirty="0"/>
              <a:t>Consorcio C.A. de la UNED en Teruel. Desarrollo económico y social de la provincia de Teruel.</a:t>
            </a:r>
          </a:p>
          <a:p>
            <a:pPr lvl="1"/>
            <a:r>
              <a:rPr lang="es-ES" dirty="0"/>
              <a:t>Enseñanza universitaria como elemento de desarrollo de la España Vacía</a:t>
            </a:r>
          </a:p>
          <a:p>
            <a:r>
              <a:rPr lang="es-ES" dirty="0"/>
              <a:t>Aeropuerto. Actividad sobresaliente del sector de la Aviación Civil.</a:t>
            </a:r>
          </a:p>
        </p:txBody>
      </p:sp>
    </p:spTree>
    <p:extLst>
      <p:ext uri="{BB962C8B-B14F-4D97-AF65-F5344CB8AC3E}">
        <p14:creationId xmlns:p14="http://schemas.microsoft.com/office/powerpoint/2010/main" val="18247830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FE361-2E99-46FD-8B34-8740A92DA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225" y="301153"/>
            <a:ext cx="9978081" cy="1325563"/>
          </a:xfrm>
        </p:spPr>
        <p:txBody>
          <a:bodyPr/>
          <a:lstStyle/>
          <a:p>
            <a:pPr algn="ctr"/>
            <a:r>
              <a:rPr lang="es-ES" b="1" dirty="0">
                <a:solidFill>
                  <a:srgbClr val="03473A"/>
                </a:solidFill>
              </a:rPr>
              <a:t>Cátedra de drones y aviación civil</a:t>
            </a: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5D225B1A-2487-4E99-BB49-572EC02CD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8306" y="0"/>
            <a:ext cx="407345" cy="6857999"/>
          </a:xfrm>
          <a:prstGeom prst="rect">
            <a:avLst/>
          </a:prstGeom>
          <a:solidFill>
            <a:srgbClr val="035642">
              <a:alpha val="4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0598372B-0CA8-4E06-ABFB-200D4775888D}"/>
              </a:ext>
            </a:extLst>
          </p:cNvPr>
          <p:cNvGrpSpPr>
            <a:grpSpLocks noChangeAspect="1"/>
          </p:cNvGrpSpPr>
          <p:nvPr/>
        </p:nvGrpSpPr>
        <p:grpSpPr>
          <a:xfrm>
            <a:off x="-28576" y="1800224"/>
            <a:ext cx="2201466" cy="5057776"/>
            <a:chOff x="-28576" y="-669851"/>
            <a:chExt cx="3276600" cy="7527851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0E0F5191-916D-4632-BF6E-DE90C81CF19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28576" y="3259138"/>
              <a:ext cx="3276600" cy="3598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81C524A5-F6C0-4ECB-A284-9F2ED0304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96" y="-669851"/>
              <a:ext cx="1930400" cy="7527850"/>
            </a:xfrm>
            <a:prstGeom prst="rect">
              <a:avLst/>
            </a:prstGeom>
            <a:solidFill>
              <a:srgbClr val="035642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7DE51A8-1CC7-4973-8033-EA31DB9AE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2BAA2AB-5E92-44CF-B900-495838218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2420EDA-8C56-47E0-BEE0-4746C8323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78EA3E76-8720-4FEC-8D9F-F1A783A1B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3CDC86D2-21B1-4FA1-9E68-B6589122D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  <a:gd name="T8" fmla="*/ 1194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  <a:lnTo>
                    <a:pt x="119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CAF826A7-E42E-405B-9F5B-0E60394B1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7F6E037-75F4-4EBA-BAB9-7BB96A67F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  <a:gd name="T8" fmla="*/ 1194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  <a:lnTo>
                    <a:pt x="1194" y="1209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5CFAD667-7504-4F64-B938-3BDB35132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F07D6D57-A09C-4B9C-B8AB-4B5822CC0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FBE7D7BF-63F3-4DB6-934D-FB9472AB4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A9FF70C4-5A2F-4CE4-8486-B555CB77E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36FB0155-DEAE-47C7-8D9B-585A30879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26A8E882-EF4E-4E69-9145-2F9614949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  <a:gd name="T8" fmla="*/ 0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81314BDD-2EB1-4214-96A0-AAF2F7D1D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C0BDA3AB-BBBF-4723-A012-B670F051E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  <a:gd name="T8" fmla="*/ 0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4DA97E23-1F4F-4C0F-B222-85C88213BD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4399477F-1666-4AED-A141-F12C9860C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FE2D70BF-4B2C-4CCD-9055-DE869AEAE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8A519800-D218-4A17-A1C0-27CD653B2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34E4FE35-A4AA-4080-93FB-4CA1F6197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253F4F38-BE98-45FB-A33C-D5E13D714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0AE0C023-7112-4BCF-8099-7C2F9573D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F4F5E0C3-C633-4D8A-921E-26B2F8D7D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30FB205A-E337-471F-A466-3B1E1F650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00C9192C-2DBB-4DF5-BD53-A505D46AA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D2B3E1E0-C42D-42DB-8CF8-E7F7F57C2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98436ACF-DB36-4FA9-8446-E7B69B2AC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52FAC90B-DAAB-47D6-ABCD-014BC103E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0C1C343E-7244-407B-90D4-8E57EC934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434AA48F-412F-487A-BB55-2B7C04324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8BF640E0-5BC5-4AC6-9996-0FDF35D55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FA0CE42C-41E3-49E3-8033-ACE8A2AF7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BEB968-8513-4C98-87E6-793DB08F9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7055" y="1825625"/>
            <a:ext cx="997808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dirty="0"/>
              <a:t>Muchas gracias por la atención</a:t>
            </a:r>
          </a:p>
        </p:txBody>
      </p:sp>
      <p:pic>
        <p:nvPicPr>
          <p:cNvPr id="45" name="Imagen 44">
            <a:extLst>
              <a:ext uri="{FF2B5EF4-FFF2-40B4-BE49-F238E27FC236}">
                <a16:creationId xmlns:a16="http://schemas.microsoft.com/office/drawing/2014/main" id="{61F32AFA-BEBE-4835-8BE9-88A551EA93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28575" y="-50954"/>
            <a:ext cx="1878806" cy="1874355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0A870B05-8659-4582-B4CD-65587F79032E}"/>
              </a:ext>
            </a:extLst>
          </p:cNvPr>
          <p:cNvSpPr txBox="1"/>
          <p:nvPr/>
        </p:nvSpPr>
        <p:spPr>
          <a:xfrm>
            <a:off x="2172195" y="6194574"/>
            <a:ext cx="2378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9ABBB3"/>
                </a:solidFill>
              </a:rPr>
              <a:t>CDAC</a:t>
            </a:r>
            <a:r>
              <a:rPr lang="es-ES" sz="3200" b="1" dirty="0">
                <a:solidFill>
                  <a:srgbClr val="9ABBB3"/>
                </a:solidFill>
              </a:rPr>
              <a:t> Teruel</a:t>
            </a:r>
          </a:p>
        </p:txBody>
      </p:sp>
    </p:spTree>
    <p:extLst>
      <p:ext uri="{BB962C8B-B14F-4D97-AF65-F5344CB8AC3E}">
        <p14:creationId xmlns:p14="http://schemas.microsoft.com/office/powerpoint/2010/main" val="116636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FE361-2E99-46FD-8B34-8740A92DA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225" y="301153"/>
            <a:ext cx="9978081" cy="1325563"/>
          </a:xfrm>
        </p:spPr>
        <p:txBody>
          <a:bodyPr/>
          <a:lstStyle/>
          <a:p>
            <a:pPr algn="ctr"/>
            <a:r>
              <a:rPr lang="es-ES" b="1" dirty="0">
                <a:solidFill>
                  <a:srgbClr val="03473A"/>
                </a:solidFill>
              </a:rPr>
              <a:t>Objetivos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BEB968-8513-4C98-87E6-793DB08F9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7055" y="1825625"/>
            <a:ext cx="9978081" cy="4351338"/>
          </a:xfrm>
        </p:spPr>
        <p:txBody>
          <a:bodyPr>
            <a:normAutofit/>
          </a:bodyPr>
          <a:lstStyle/>
          <a:p>
            <a:r>
              <a:rPr lang="es-ES" sz="3200" dirty="0"/>
              <a:t>Impulsar actividades de desarrollo empresarial y de emprendimiento vinculadas al ámbito de la aviación y de los drones.</a:t>
            </a:r>
          </a:p>
          <a:p>
            <a:pPr lvl="1"/>
            <a:r>
              <a:rPr lang="es-ES" sz="2800" dirty="0"/>
              <a:t>Investigación</a:t>
            </a:r>
          </a:p>
          <a:p>
            <a:pPr lvl="1"/>
            <a:r>
              <a:rPr lang="es-ES" sz="2800" dirty="0"/>
              <a:t>Desarrollo</a:t>
            </a:r>
          </a:p>
          <a:p>
            <a:pPr lvl="1"/>
            <a:r>
              <a:rPr lang="es-ES" sz="2800" dirty="0"/>
              <a:t>Innovación</a:t>
            </a:r>
          </a:p>
          <a:p>
            <a:pPr lvl="1"/>
            <a:r>
              <a:rPr lang="es-ES" sz="2800" dirty="0"/>
              <a:t>Formación especializada </a:t>
            </a:r>
          </a:p>
          <a:p>
            <a:pPr lvl="1"/>
            <a:r>
              <a:rPr lang="es-ES" sz="2800" dirty="0"/>
              <a:t>Divulgación</a:t>
            </a: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5D225B1A-2487-4E99-BB49-572EC02CD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8306" y="0"/>
            <a:ext cx="407345" cy="6857999"/>
          </a:xfrm>
          <a:prstGeom prst="rect">
            <a:avLst/>
          </a:prstGeom>
          <a:solidFill>
            <a:srgbClr val="035642">
              <a:alpha val="4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0598372B-0CA8-4E06-ABFB-200D4775888D}"/>
              </a:ext>
            </a:extLst>
          </p:cNvPr>
          <p:cNvGrpSpPr>
            <a:grpSpLocks noChangeAspect="1"/>
          </p:cNvGrpSpPr>
          <p:nvPr/>
        </p:nvGrpSpPr>
        <p:grpSpPr>
          <a:xfrm>
            <a:off x="-28576" y="1800224"/>
            <a:ext cx="2201466" cy="5057776"/>
            <a:chOff x="-28576" y="-669851"/>
            <a:chExt cx="3276600" cy="7527851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0E0F5191-916D-4632-BF6E-DE90C81CF19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28576" y="3259138"/>
              <a:ext cx="3276600" cy="3598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81C524A5-F6C0-4ECB-A284-9F2ED0304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96" y="-669851"/>
              <a:ext cx="1930400" cy="7527850"/>
            </a:xfrm>
            <a:prstGeom prst="rect">
              <a:avLst/>
            </a:prstGeom>
            <a:solidFill>
              <a:srgbClr val="035642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7DE51A8-1CC7-4973-8033-EA31DB9AE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2BAA2AB-5E92-44CF-B900-495838218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2420EDA-8C56-47E0-BEE0-4746C8323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78EA3E76-8720-4FEC-8D9F-F1A783A1B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3CDC86D2-21B1-4FA1-9E68-B6589122D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  <a:gd name="T8" fmla="*/ 1194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  <a:lnTo>
                    <a:pt x="119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CAF826A7-E42E-405B-9F5B-0E60394B1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7F6E037-75F4-4EBA-BAB9-7BB96A67F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  <a:gd name="T8" fmla="*/ 1194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  <a:lnTo>
                    <a:pt x="1194" y="1209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5CFAD667-7504-4F64-B938-3BDB35132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F07D6D57-A09C-4B9C-B8AB-4B5822CC0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FBE7D7BF-63F3-4DB6-934D-FB9472AB4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A9FF70C4-5A2F-4CE4-8486-B555CB77E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36FB0155-DEAE-47C7-8D9B-585A30879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26A8E882-EF4E-4E69-9145-2F9614949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  <a:gd name="T8" fmla="*/ 0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81314BDD-2EB1-4214-96A0-AAF2F7D1D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C0BDA3AB-BBBF-4723-A012-B670F051E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  <a:gd name="T8" fmla="*/ 0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4DA97E23-1F4F-4C0F-B222-85C88213BD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4399477F-1666-4AED-A141-F12C9860C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FE2D70BF-4B2C-4CCD-9055-DE869AEAE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8A519800-D218-4A17-A1C0-27CD653B2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34E4FE35-A4AA-4080-93FB-4CA1F6197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253F4F38-BE98-45FB-A33C-D5E13D714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0AE0C023-7112-4BCF-8099-7C2F9573D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F4F5E0C3-C633-4D8A-921E-26B2F8D7D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30FB205A-E337-471F-A466-3B1E1F650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00C9192C-2DBB-4DF5-BD53-A505D46AA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D2B3E1E0-C42D-42DB-8CF8-E7F7F57C2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98436ACF-DB36-4FA9-8446-E7B69B2AC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52FAC90B-DAAB-47D6-ABCD-014BC103E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0C1C343E-7244-407B-90D4-8E57EC934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434AA48F-412F-487A-BB55-2B7C04324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8BF640E0-5BC5-4AC6-9996-0FDF35D55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FA0CE42C-41E3-49E3-8033-ACE8A2AF7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pic>
        <p:nvPicPr>
          <p:cNvPr id="45" name="Imagen 44">
            <a:extLst>
              <a:ext uri="{FF2B5EF4-FFF2-40B4-BE49-F238E27FC236}">
                <a16:creationId xmlns:a16="http://schemas.microsoft.com/office/drawing/2014/main" id="{61F32AFA-BEBE-4835-8BE9-88A551EA93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28575" y="-42862"/>
            <a:ext cx="1870696" cy="186626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03A13EF-AFD1-4C58-B092-E15B3F27F9B3}"/>
              </a:ext>
            </a:extLst>
          </p:cNvPr>
          <p:cNvSpPr txBox="1"/>
          <p:nvPr/>
        </p:nvSpPr>
        <p:spPr>
          <a:xfrm>
            <a:off x="2172195" y="6194574"/>
            <a:ext cx="2378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9ABBB3"/>
                </a:solidFill>
              </a:rPr>
              <a:t>CDAC</a:t>
            </a:r>
            <a:r>
              <a:rPr lang="es-ES" sz="3200" b="1" dirty="0">
                <a:solidFill>
                  <a:srgbClr val="9ABBB3"/>
                </a:solidFill>
              </a:rPr>
              <a:t> Teruel</a:t>
            </a:r>
          </a:p>
        </p:txBody>
      </p:sp>
    </p:spTree>
    <p:extLst>
      <p:ext uri="{BB962C8B-B14F-4D97-AF65-F5344CB8AC3E}">
        <p14:creationId xmlns:p14="http://schemas.microsoft.com/office/powerpoint/2010/main" val="1700177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FE361-2E99-46FD-8B34-8740A92DA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225" y="301153"/>
            <a:ext cx="9978081" cy="1325563"/>
          </a:xfrm>
        </p:spPr>
        <p:txBody>
          <a:bodyPr/>
          <a:lstStyle/>
          <a:p>
            <a:pPr algn="ctr"/>
            <a:r>
              <a:rPr lang="es-ES" b="1" dirty="0">
                <a:solidFill>
                  <a:srgbClr val="03473A"/>
                </a:solidFill>
              </a:rPr>
              <a:t>Investigación y transferencia de conocimiento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BEB968-8513-4C98-87E6-793DB08F9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7055" y="1825625"/>
            <a:ext cx="9978081" cy="4351338"/>
          </a:xfrm>
        </p:spPr>
        <p:txBody>
          <a:bodyPr>
            <a:normAutofit lnSpcReduction="10000"/>
          </a:bodyPr>
          <a:lstStyle/>
          <a:p>
            <a:r>
              <a:rPr lang="es-ES" sz="3200" dirty="0"/>
              <a:t>Impacto:</a:t>
            </a:r>
          </a:p>
          <a:p>
            <a:pPr lvl="1"/>
            <a:r>
              <a:rPr lang="es-ES" sz="2800" dirty="0"/>
              <a:t>Apoyo a los proyectos empresariales</a:t>
            </a:r>
          </a:p>
          <a:p>
            <a:pPr lvl="1"/>
            <a:r>
              <a:rPr lang="es-ES" sz="2800" dirty="0"/>
              <a:t>Incremento de la actividad emprendedora</a:t>
            </a:r>
          </a:p>
          <a:p>
            <a:pPr lvl="1"/>
            <a:r>
              <a:rPr lang="es-ES" sz="2800" dirty="0"/>
              <a:t>Colaboración Universidad – Empresa</a:t>
            </a:r>
          </a:p>
          <a:p>
            <a:pPr lvl="1"/>
            <a:r>
              <a:rPr lang="es-ES" sz="2800" dirty="0"/>
              <a:t>Desarrollo normativo y debate</a:t>
            </a:r>
          </a:p>
          <a:p>
            <a:pPr lvl="1"/>
            <a:r>
              <a:rPr lang="es-ES" sz="2800" dirty="0"/>
              <a:t>Promoción de actividades de drones y aviación civil</a:t>
            </a:r>
          </a:p>
          <a:p>
            <a:pPr lvl="2"/>
            <a:r>
              <a:rPr lang="es-ES" sz="2400" dirty="0"/>
              <a:t>Agricultura</a:t>
            </a:r>
          </a:p>
          <a:p>
            <a:pPr lvl="2"/>
            <a:r>
              <a:rPr lang="es-ES" sz="2400" dirty="0"/>
              <a:t>Ganadería</a:t>
            </a:r>
          </a:p>
          <a:p>
            <a:pPr lvl="2"/>
            <a:r>
              <a:rPr lang="es-ES" sz="2400" dirty="0"/>
              <a:t>Medio ambiente</a:t>
            </a:r>
          </a:p>
          <a:p>
            <a:pPr lvl="2"/>
            <a:r>
              <a:rPr lang="es-ES" sz="2400" dirty="0"/>
              <a:t>Infraestructuras</a:t>
            </a:r>
          </a:p>
          <a:p>
            <a:pPr lvl="2"/>
            <a:r>
              <a:rPr lang="es-ES" sz="2400" dirty="0"/>
              <a:t>Industria</a:t>
            </a: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5D225B1A-2487-4E99-BB49-572EC02CD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8306" y="0"/>
            <a:ext cx="407345" cy="6857999"/>
          </a:xfrm>
          <a:prstGeom prst="rect">
            <a:avLst/>
          </a:prstGeom>
          <a:solidFill>
            <a:srgbClr val="035642">
              <a:alpha val="4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0598372B-0CA8-4E06-ABFB-200D4775888D}"/>
              </a:ext>
            </a:extLst>
          </p:cNvPr>
          <p:cNvGrpSpPr>
            <a:grpSpLocks noChangeAspect="1"/>
          </p:cNvGrpSpPr>
          <p:nvPr/>
        </p:nvGrpSpPr>
        <p:grpSpPr>
          <a:xfrm>
            <a:off x="-28576" y="1800224"/>
            <a:ext cx="2201466" cy="5057776"/>
            <a:chOff x="-28576" y="-669851"/>
            <a:chExt cx="3276600" cy="7527851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0E0F5191-916D-4632-BF6E-DE90C81CF19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28576" y="3259138"/>
              <a:ext cx="3276600" cy="3598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81C524A5-F6C0-4ECB-A284-9F2ED0304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96" y="-669851"/>
              <a:ext cx="1930400" cy="7527850"/>
            </a:xfrm>
            <a:prstGeom prst="rect">
              <a:avLst/>
            </a:prstGeom>
            <a:solidFill>
              <a:srgbClr val="035642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7DE51A8-1CC7-4973-8033-EA31DB9AE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2BAA2AB-5E92-44CF-B900-495838218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2420EDA-8C56-47E0-BEE0-4746C8323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78EA3E76-8720-4FEC-8D9F-F1A783A1B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3CDC86D2-21B1-4FA1-9E68-B6589122D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  <a:gd name="T8" fmla="*/ 1194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  <a:lnTo>
                    <a:pt x="119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CAF826A7-E42E-405B-9F5B-0E60394B1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7F6E037-75F4-4EBA-BAB9-7BB96A67F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  <a:gd name="T8" fmla="*/ 1194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  <a:lnTo>
                    <a:pt x="1194" y="1209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5CFAD667-7504-4F64-B938-3BDB35132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F07D6D57-A09C-4B9C-B8AB-4B5822CC0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FBE7D7BF-63F3-4DB6-934D-FB9472AB4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A9FF70C4-5A2F-4CE4-8486-B555CB77E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36FB0155-DEAE-47C7-8D9B-585A30879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26A8E882-EF4E-4E69-9145-2F9614949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  <a:gd name="T8" fmla="*/ 0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81314BDD-2EB1-4214-96A0-AAF2F7D1D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C0BDA3AB-BBBF-4723-A012-B670F051E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  <a:gd name="T8" fmla="*/ 0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4DA97E23-1F4F-4C0F-B222-85C88213BD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4399477F-1666-4AED-A141-F12C9860C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FE2D70BF-4B2C-4CCD-9055-DE869AEAE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8A519800-D218-4A17-A1C0-27CD653B2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34E4FE35-A4AA-4080-93FB-4CA1F6197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253F4F38-BE98-45FB-A33C-D5E13D714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0AE0C023-7112-4BCF-8099-7C2F9573D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F4F5E0C3-C633-4D8A-921E-26B2F8D7D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30FB205A-E337-471F-A466-3B1E1F650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00C9192C-2DBB-4DF5-BD53-A505D46AA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D2B3E1E0-C42D-42DB-8CF8-E7F7F57C2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98436ACF-DB36-4FA9-8446-E7B69B2AC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52FAC90B-DAAB-47D6-ABCD-014BC103E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0C1C343E-7244-407B-90D4-8E57EC934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434AA48F-412F-487A-BB55-2B7C04324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8BF640E0-5BC5-4AC6-9996-0FDF35D55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FA0CE42C-41E3-49E3-8033-ACE8A2AF7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pic>
        <p:nvPicPr>
          <p:cNvPr id="45" name="Imagen 44">
            <a:extLst>
              <a:ext uri="{FF2B5EF4-FFF2-40B4-BE49-F238E27FC236}">
                <a16:creationId xmlns:a16="http://schemas.microsoft.com/office/drawing/2014/main" id="{61F32AFA-BEBE-4835-8BE9-88A551EA93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28575" y="-42862"/>
            <a:ext cx="1870696" cy="186626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03A13EF-AFD1-4C58-B092-E15B3F27F9B3}"/>
              </a:ext>
            </a:extLst>
          </p:cNvPr>
          <p:cNvSpPr txBox="1"/>
          <p:nvPr/>
        </p:nvSpPr>
        <p:spPr>
          <a:xfrm>
            <a:off x="2172195" y="6194574"/>
            <a:ext cx="2378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9ABBB3"/>
                </a:solidFill>
              </a:rPr>
              <a:t>CDAC</a:t>
            </a:r>
            <a:r>
              <a:rPr lang="es-ES" sz="3200" b="1" dirty="0">
                <a:solidFill>
                  <a:srgbClr val="9ABBB3"/>
                </a:solidFill>
              </a:rPr>
              <a:t> Teruel</a:t>
            </a:r>
          </a:p>
        </p:txBody>
      </p:sp>
    </p:spTree>
    <p:extLst>
      <p:ext uri="{BB962C8B-B14F-4D97-AF65-F5344CB8AC3E}">
        <p14:creationId xmlns:p14="http://schemas.microsoft.com/office/powerpoint/2010/main" val="3263098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FE361-2E99-46FD-8B34-8740A92DA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225" y="301153"/>
            <a:ext cx="9978081" cy="1325563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rgbClr val="03473A"/>
                </a:solidFill>
              </a:rPr>
              <a:t>Libro Blanco de I+D+i para la Aviación no Tripulada en España</a:t>
            </a: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5D225B1A-2487-4E99-BB49-572EC02CD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8306" y="0"/>
            <a:ext cx="407345" cy="6857999"/>
          </a:xfrm>
          <a:prstGeom prst="rect">
            <a:avLst/>
          </a:prstGeom>
          <a:solidFill>
            <a:srgbClr val="035642">
              <a:alpha val="4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0598372B-0CA8-4E06-ABFB-200D4775888D}"/>
              </a:ext>
            </a:extLst>
          </p:cNvPr>
          <p:cNvGrpSpPr>
            <a:grpSpLocks noChangeAspect="1"/>
          </p:cNvGrpSpPr>
          <p:nvPr/>
        </p:nvGrpSpPr>
        <p:grpSpPr>
          <a:xfrm>
            <a:off x="-28576" y="1800224"/>
            <a:ext cx="2201466" cy="5057776"/>
            <a:chOff x="-28576" y="-669851"/>
            <a:chExt cx="3276600" cy="7527851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0E0F5191-916D-4632-BF6E-DE90C81CF19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28576" y="3259138"/>
              <a:ext cx="3276600" cy="3598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81C524A5-F6C0-4ECB-A284-9F2ED0304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96" y="-669851"/>
              <a:ext cx="1930400" cy="7527850"/>
            </a:xfrm>
            <a:prstGeom prst="rect">
              <a:avLst/>
            </a:prstGeom>
            <a:solidFill>
              <a:srgbClr val="035642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7DE51A8-1CC7-4973-8033-EA31DB9AE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2BAA2AB-5E92-44CF-B900-495838218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2420EDA-8C56-47E0-BEE0-4746C8323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78EA3E76-8720-4FEC-8D9F-F1A783A1B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3CDC86D2-21B1-4FA1-9E68-B6589122D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  <a:gd name="T8" fmla="*/ 1194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  <a:lnTo>
                    <a:pt x="119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CAF826A7-E42E-405B-9F5B-0E60394B1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7F6E037-75F4-4EBA-BAB9-7BB96A67F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  <a:gd name="T8" fmla="*/ 1194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  <a:lnTo>
                    <a:pt x="1194" y="1209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5CFAD667-7504-4F64-B938-3BDB35132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F07D6D57-A09C-4B9C-B8AB-4B5822CC0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FBE7D7BF-63F3-4DB6-934D-FB9472AB4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A9FF70C4-5A2F-4CE4-8486-B555CB77E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36FB0155-DEAE-47C7-8D9B-585A30879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26A8E882-EF4E-4E69-9145-2F9614949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  <a:gd name="T8" fmla="*/ 0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81314BDD-2EB1-4214-96A0-AAF2F7D1D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C0BDA3AB-BBBF-4723-A012-B670F051E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  <a:gd name="T8" fmla="*/ 0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4DA97E23-1F4F-4C0F-B222-85C88213BD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4399477F-1666-4AED-A141-F12C9860C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FE2D70BF-4B2C-4CCD-9055-DE869AEAE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8A519800-D218-4A17-A1C0-27CD653B2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34E4FE35-A4AA-4080-93FB-4CA1F6197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253F4F38-BE98-45FB-A33C-D5E13D714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0AE0C023-7112-4BCF-8099-7C2F9573D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F4F5E0C3-C633-4D8A-921E-26B2F8D7D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30FB205A-E337-471F-A466-3B1E1F650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00C9192C-2DBB-4DF5-BD53-A505D46AA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D2B3E1E0-C42D-42DB-8CF8-E7F7F57C2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98436ACF-DB36-4FA9-8446-E7B69B2AC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52FAC90B-DAAB-47D6-ABCD-014BC103E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0C1C343E-7244-407B-90D4-8E57EC934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434AA48F-412F-487A-BB55-2B7C04324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8BF640E0-5BC5-4AC6-9996-0FDF35D55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FA0CE42C-41E3-49E3-8033-ACE8A2AF7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pic>
        <p:nvPicPr>
          <p:cNvPr id="45" name="Imagen 44">
            <a:extLst>
              <a:ext uri="{FF2B5EF4-FFF2-40B4-BE49-F238E27FC236}">
                <a16:creationId xmlns:a16="http://schemas.microsoft.com/office/drawing/2014/main" id="{61F32AFA-BEBE-4835-8BE9-88A551EA93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28575" y="-50954"/>
            <a:ext cx="1878806" cy="1874355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0A870B05-8659-4582-B4CD-65587F79032E}"/>
              </a:ext>
            </a:extLst>
          </p:cNvPr>
          <p:cNvSpPr txBox="1"/>
          <p:nvPr/>
        </p:nvSpPr>
        <p:spPr>
          <a:xfrm>
            <a:off x="2172195" y="6194574"/>
            <a:ext cx="2378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9ABBB3"/>
                </a:solidFill>
              </a:rPr>
              <a:t>CDAC</a:t>
            </a:r>
            <a:r>
              <a:rPr lang="es-ES" sz="3200" b="1" dirty="0">
                <a:solidFill>
                  <a:srgbClr val="9ABBB3"/>
                </a:solidFill>
              </a:rPr>
              <a:t> Teruel</a:t>
            </a:r>
          </a:p>
        </p:txBody>
      </p:sp>
      <p:sp>
        <p:nvSpPr>
          <p:cNvPr id="46" name="Marcador de contenido 2">
            <a:extLst>
              <a:ext uri="{FF2B5EF4-FFF2-40B4-BE49-F238E27FC236}">
                <a16:creationId xmlns:a16="http://schemas.microsoft.com/office/drawing/2014/main" id="{18AC856E-BFBD-4D79-B44C-E773834FB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7055" y="1825625"/>
            <a:ext cx="9978081" cy="4351338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Agencia Estatal de Seguridad Aérea (AESA)</a:t>
            </a:r>
          </a:p>
          <a:p>
            <a:pPr lvl="1"/>
            <a:r>
              <a:rPr lang="es-ES" dirty="0"/>
              <a:t>Establecer las principales líneas de investigación en materia de drones. Identificar las prioridades y necesidades de investigación, desarrollo e innovación (I+D+i).</a:t>
            </a:r>
          </a:p>
          <a:p>
            <a:r>
              <a:rPr lang="es-ES" dirty="0"/>
              <a:t>Ámbitos temáticos</a:t>
            </a:r>
          </a:p>
          <a:p>
            <a:pPr lvl="1"/>
            <a:r>
              <a:rPr lang="es-ES" dirty="0"/>
              <a:t>Socioeconomía, estrategia e intereses nacionales.</a:t>
            </a:r>
          </a:p>
          <a:p>
            <a:pPr lvl="1"/>
            <a:r>
              <a:rPr lang="es-ES" dirty="0"/>
              <a:t>Cadena de valor y desarrollo de negocio.</a:t>
            </a:r>
          </a:p>
          <a:p>
            <a:pPr lvl="1"/>
            <a:r>
              <a:rPr lang="es-ES" dirty="0"/>
              <a:t>Factores humanos y aceptabilidad social.</a:t>
            </a:r>
          </a:p>
          <a:p>
            <a:pPr lvl="1"/>
            <a:r>
              <a:rPr lang="es-ES" dirty="0"/>
              <a:t>Regulación y certificación.</a:t>
            </a:r>
          </a:p>
          <a:p>
            <a:pPr lvl="1"/>
            <a:r>
              <a:rPr lang="es-ES" dirty="0"/>
              <a:t>Seguridad operacional, “Safety”.</a:t>
            </a:r>
          </a:p>
          <a:p>
            <a:pPr lvl="1"/>
            <a:r>
              <a:rPr lang="es-ES" dirty="0"/>
              <a:t>Seguridad física y ciberseguridad, “Security”.</a:t>
            </a:r>
          </a:p>
          <a:p>
            <a:pPr lvl="1"/>
            <a:r>
              <a:rPr lang="es-ES" dirty="0"/>
              <a:t>Gestión del tráfico.</a:t>
            </a:r>
          </a:p>
          <a:p>
            <a:pPr lvl="1"/>
            <a:r>
              <a:rPr lang="es-ES" dirty="0"/>
              <a:t>Tecnología y salto tecnológico.</a:t>
            </a:r>
          </a:p>
          <a:p>
            <a:pPr lvl="1"/>
            <a:r>
              <a:rPr lang="es-ES" dirty="0"/>
              <a:t>Movilidad, transporte e integración con infraestructuras “Smart </a:t>
            </a:r>
            <a:r>
              <a:rPr lang="es-ES" dirty="0" err="1"/>
              <a:t>Cityes</a:t>
            </a:r>
            <a:r>
              <a:rPr lang="es-ES" dirty="0"/>
              <a:t>”.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91097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FE361-2E99-46FD-8B34-8740A92DA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225" y="301153"/>
            <a:ext cx="9978081" cy="1325563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rgbClr val="03473A"/>
                </a:solidFill>
              </a:rPr>
              <a:t>Libro Blanco de I+D+i para la Aviación no Tripulada en España</a:t>
            </a: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5D225B1A-2487-4E99-BB49-572EC02CD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8306" y="0"/>
            <a:ext cx="407345" cy="6857999"/>
          </a:xfrm>
          <a:prstGeom prst="rect">
            <a:avLst/>
          </a:prstGeom>
          <a:solidFill>
            <a:srgbClr val="035642">
              <a:alpha val="4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0598372B-0CA8-4E06-ABFB-200D4775888D}"/>
              </a:ext>
            </a:extLst>
          </p:cNvPr>
          <p:cNvGrpSpPr>
            <a:grpSpLocks noChangeAspect="1"/>
          </p:cNvGrpSpPr>
          <p:nvPr/>
        </p:nvGrpSpPr>
        <p:grpSpPr>
          <a:xfrm>
            <a:off x="-28576" y="1800224"/>
            <a:ext cx="2201466" cy="5057776"/>
            <a:chOff x="-28576" y="-669851"/>
            <a:chExt cx="3276600" cy="7527851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0E0F5191-916D-4632-BF6E-DE90C81CF19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28576" y="3259138"/>
              <a:ext cx="3276600" cy="3598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81C524A5-F6C0-4ECB-A284-9F2ED0304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96" y="-669851"/>
              <a:ext cx="1930400" cy="7527850"/>
            </a:xfrm>
            <a:prstGeom prst="rect">
              <a:avLst/>
            </a:prstGeom>
            <a:solidFill>
              <a:srgbClr val="035642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7DE51A8-1CC7-4973-8033-EA31DB9AE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2BAA2AB-5E92-44CF-B900-495838218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2420EDA-8C56-47E0-BEE0-4746C8323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78EA3E76-8720-4FEC-8D9F-F1A783A1B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3CDC86D2-21B1-4FA1-9E68-B6589122D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  <a:gd name="T8" fmla="*/ 1194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  <a:lnTo>
                    <a:pt x="119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CAF826A7-E42E-405B-9F5B-0E60394B1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7F6E037-75F4-4EBA-BAB9-7BB96A67F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  <a:gd name="T8" fmla="*/ 1194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  <a:lnTo>
                    <a:pt x="1194" y="1209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5CFAD667-7504-4F64-B938-3BDB35132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F07D6D57-A09C-4B9C-B8AB-4B5822CC0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FBE7D7BF-63F3-4DB6-934D-FB9472AB4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A9FF70C4-5A2F-4CE4-8486-B555CB77E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36FB0155-DEAE-47C7-8D9B-585A30879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26A8E882-EF4E-4E69-9145-2F9614949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  <a:gd name="T8" fmla="*/ 0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81314BDD-2EB1-4214-96A0-AAF2F7D1D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C0BDA3AB-BBBF-4723-A012-B670F051E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  <a:gd name="T8" fmla="*/ 0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4DA97E23-1F4F-4C0F-B222-85C88213BD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4399477F-1666-4AED-A141-F12C9860C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FE2D70BF-4B2C-4CCD-9055-DE869AEAE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8A519800-D218-4A17-A1C0-27CD653B2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34E4FE35-A4AA-4080-93FB-4CA1F6197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253F4F38-BE98-45FB-A33C-D5E13D714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0AE0C023-7112-4BCF-8099-7C2F9573D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F4F5E0C3-C633-4D8A-921E-26B2F8D7D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30FB205A-E337-471F-A466-3B1E1F650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00C9192C-2DBB-4DF5-BD53-A505D46AA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D2B3E1E0-C42D-42DB-8CF8-E7F7F57C2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98436ACF-DB36-4FA9-8446-E7B69B2AC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52FAC90B-DAAB-47D6-ABCD-014BC103E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0C1C343E-7244-407B-90D4-8E57EC934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434AA48F-412F-487A-BB55-2B7C04324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8BF640E0-5BC5-4AC6-9996-0FDF35D55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FA0CE42C-41E3-49E3-8033-ACE8A2AF7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pic>
        <p:nvPicPr>
          <p:cNvPr id="45" name="Imagen 44">
            <a:extLst>
              <a:ext uri="{FF2B5EF4-FFF2-40B4-BE49-F238E27FC236}">
                <a16:creationId xmlns:a16="http://schemas.microsoft.com/office/drawing/2014/main" id="{61F32AFA-BEBE-4835-8BE9-88A551EA93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28575" y="-50954"/>
            <a:ext cx="1878806" cy="1874355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0A870B05-8659-4582-B4CD-65587F79032E}"/>
              </a:ext>
            </a:extLst>
          </p:cNvPr>
          <p:cNvSpPr txBox="1"/>
          <p:nvPr/>
        </p:nvSpPr>
        <p:spPr>
          <a:xfrm>
            <a:off x="2172195" y="6194574"/>
            <a:ext cx="2378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9ABBB3"/>
                </a:solidFill>
              </a:rPr>
              <a:t>CDAC</a:t>
            </a:r>
            <a:r>
              <a:rPr lang="es-ES" sz="3200" b="1" dirty="0">
                <a:solidFill>
                  <a:srgbClr val="9ABBB3"/>
                </a:solidFill>
              </a:rPr>
              <a:t> Teruel</a:t>
            </a:r>
          </a:p>
        </p:txBody>
      </p:sp>
      <p:sp>
        <p:nvSpPr>
          <p:cNvPr id="46" name="Marcador de contenido 2">
            <a:extLst>
              <a:ext uri="{FF2B5EF4-FFF2-40B4-BE49-F238E27FC236}">
                <a16:creationId xmlns:a16="http://schemas.microsoft.com/office/drawing/2014/main" id="{18AC856E-BFBD-4D79-B44C-E773834FB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7055" y="1825625"/>
            <a:ext cx="997808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1.- SOCIOECONOMÍA, ESTRATEGIA E INTERESES NACIONALES</a:t>
            </a:r>
          </a:p>
          <a:p>
            <a:pPr lvl="1"/>
            <a:r>
              <a:rPr lang="es-ES" dirty="0"/>
              <a:t>Disponibilidad y gestión eficaz para permitir el uso de espacios aéreos que permitan el ensayo de tecnologías relacionadas con la operación de UAS y su gestión de tráfico.</a:t>
            </a:r>
          </a:p>
          <a:p>
            <a:pPr lvl="1"/>
            <a:r>
              <a:rPr lang="es-ES" dirty="0"/>
              <a:t>Defender y consolidar el patrimonio tecnológico generado en España facilitando y ayudando en la obtención y mantenimiento de patentes.</a:t>
            </a:r>
          </a:p>
          <a:p>
            <a:pPr lvl="1"/>
            <a:r>
              <a:rPr lang="es-ES" dirty="0"/>
              <a:t>Desarrollo de nuevas tecnologías de gestión de tráfico que permitan operaciones a larga distancias y nos sitúen como uno de los primeros en poder autorizar este tipo de operaciones.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93366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FE361-2E99-46FD-8B34-8740A92DA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225" y="301153"/>
            <a:ext cx="9978081" cy="1325563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rgbClr val="03473A"/>
                </a:solidFill>
              </a:rPr>
              <a:t>Libro Blanco de I+D+i para la Aviación no Tripulada en España</a:t>
            </a: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5D225B1A-2487-4E99-BB49-572EC02CD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8306" y="0"/>
            <a:ext cx="407345" cy="6857999"/>
          </a:xfrm>
          <a:prstGeom prst="rect">
            <a:avLst/>
          </a:prstGeom>
          <a:solidFill>
            <a:srgbClr val="035642">
              <a:alpha val="4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0598372B-0CA8-4E06-ABFB-200D4775888D}"/>
              </a:ext>
            </a:extLst>
          </p:cNvPr>
          <p:cNvGrpSpPr>
            <a:grpSpLocks noChangeAspect="1"/>
          </p:cNvGrpSpPr>
          <p:nvPr/>
        </p:nvGrpSpPr>
        <p:grpSpPr>
          <a:xfrm>
            <a:off x="-28576" y="1800224"/>
            <a:ext cx="2201466" cy="5057776"/>
            <a:chOff x="-28576" y="-669851"/>
            <a:chExt cx="3276600" cy="7527851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0E0F5191-916D-4632-BF6E-DE90C81CF19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28576" y="3259138"/>
              <a:ext cx="3276600" cy="3598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81C524A5-F6C0-4ECB-A284-9F2ED0304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96" y="-669851"/>
              <a:ext cx="1930400" cy="7527850"/>
            </a:xfrm>
            <a:prstGeom prst="rect">
              <a:avLst/>
            </a:prstGeom>
            <a:solidFill>
              <a:srgbClr val="035642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7DE51A8-1CC7-4973-8033-EA31DB9AE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2BAA2AB-5E92-44CF-B900-495838218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2420EDA-8C56-47E0-BEE0-4746C8323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78EA3E76-8720-4FEC-8D9F-F1A783A1B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3CDC86D2-21B1-4FA1-9E68-B6589122D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  <a:gd name="T8" fmla="*/ 1194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  <a:lnTo>
                    <a:pt x="119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CAF826A7-E42E-405B-9F5B-0E60394B1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7F6E037-75F4-4EBA-BAB9-7BB96A67F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  <a:gd name="T8" fmla="*/ 1194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  <a:lnTo>
                    <a:pt x="1194" y="1209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5CFAD667-7504-4F64-B938-3BDB35132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F07D6D57-A09C-4B9C-B8AB-4B5822CC0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FBE7D7BF-63F3-4DB6-934D-FB9472AB4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A9FF70C4-5A2F-4CE4-8486-B555CB77E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36FB0155-DEAE-47C7-8D9B-585A30879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26A8E882-EF4E-4E69-9145-2F9614949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  <a:gd name="T8" fmla="*/ 0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81314BDD-2EB1-4214-96A0-AAF2F7D1D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C0BDA3AB-BBBF-4723-A012-B670F051E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  <a:gd name="T8" fmla="*/ 0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4DA97E23-1F4F-4C0F-B222-85C88213BD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4399477F-1666-4AED-A141-F12C9860C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FE2D70BF-4B2C-4CCD-9055-DE869AEAE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8A519800-D218-4A17-A1C0-27CD653B2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34E4FE35-A4AA-4080-93FB-4CA1F6197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253F4F38-BE98-45FB-A33C-D5E13D714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0AE0C023-7112-4BCF-8099-7C2F9573D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F4F5E0C3-C633-4D8A-921E-26B2F8D7D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30FB205A-E337-471F-A466-3B1E1F650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00C9192C-2DBB-4DF5-BD53-A505D46AA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D2B3E1E0-C42D-42DB-8CF8-E7F7F57C2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98436ACF-DB36-4FA9-8446-E7B69B2AC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52FAC90B-DAAB-47D6-ABCD-014BC103E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0C1C343E-7244-407B-90D4-8E57EC934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434AA48F-412F-487A-BB55-2B7C04324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8BF640E0-5BC5-4AC6-9996-0FDF35D55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FA0CE42C-41E3-49E3-8033-ACE8A2AF7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pic>
        <p:nvPicPr>
          <p:cNvPr id="45" name="Imagen 44">
            <a:extLst>
              <a:ext uri="{FF2B5EF4-FFF2-40B4-BE49-F238E27FC236}">
                <a16:creationId xmlns:a16="http://schemas.microsoft.com/office/drawing/2014/main" id="{61F32AFA-BEBE-4835-8BE9-88A551EA93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28575" y="-50954"/>
            <a:ext cx="1878806" cy="1874355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0A870B05-8659-4582-B4CD-65587F79032E}"/>
              </a:ext>
            </a:extLst>
          </p:cNvPr>
          <p:cNvSpPr txBox="1"/>
          <p:nvPr/>
        </p:nvSpPr>
        <p:spPr>
          <a:xfrm>
            <a:off x="2172195" y="6194574"/>
            <a:ext cx="2378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9ABBB3"/>
                </a:solidFill>
              </a:rPr>
              <a:t>CDAC</a:t>
            </a:r>
            <a:r>
              <a:rPr lang="es-ES" sz="3200" b="1" dirty="0">
                <a:solidFill>
                  <a:srgbClr val="9ABBB3"/>
                </a:solidFill>
              </a:rPr>
              <a:t> Teruel</a:t>
            </a:r>
          </a:p>
        </p:txBody>
      </p:sp>
      <p:sp>
        <p:nvSpPr>
          <p:cNvPr id="46" name="Marcador de contenido 2">
            <a:extLst>
              <a:ext uri="{FF2B5EF4-FFF2-40B4-BE49-F238E27FC236}">
                <a16:creationId xmlns:a16="http://schemas.microsoft.com/office/drawing/2014/main" id="{18AC856E-BFBD-4D79-B44C-E773834FB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7055" y="1825625"/>
            <a:ext cx="997808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2.- CADENA DE VALOR Y DESARROLLO DE NEGOCIO</a:t>
            </a:r>
          </a:p>
          <a:p>
            <a:pPr lvl="1"/>
            <a:r>
              <a:rPr lang="es-ES" dirty="0"/>
              <a:t>Apoyo de la administración pública local, autonómica y nacional al desarrollo de nuevas aplicaciones de alto valor añadido mediante el uso de instrumentos como la compra pública innovadora y la asociación para la innovación.</a:t>
            </a:r>
          </a:p>
          <a:p>
            <a:pPr lvl="1"/>
            <a:r>
              <a:rPr lang="es-ES" dirty="0"/>
              <a:t>Incentivar y fomentar el desarrollo de aplicaciones en el ámbito de la inspección y monitorización inteligente de infraestructuras, gestión de energías, observación y vigilancia, gestión de tráfico, cartografía avanzada, turismo inteligente.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69106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FE361-2E99-46FD-8B34-8740A92DA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225" y="301153"/>
            <a:ext cx="9978081" cy="1325563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rgbClr val="03473A"/>
                </a:solidFill>
              </a:rPr>
              <a:t>Libro Blanco de I+D+i para la Aviación no Tripulada en España</a:t>
            </a: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5D225B1A-2487-4E99-BB49-572EC02CD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8306" y="0"/>
            <a:ext cx="407345" cy="6857999"/>
          </a:xfrm>
          <a:prstGeom prst="rect">
            <a:avLst/>
          </a:prstGeom>
          <a:solidFill>
            <a:srgbClr val="035642">
              <a:alpha val="4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0598372B-0CA8-4E06-ABFB-200D4775888D}"/>
              </a:ext>
            </a:extLst>
          </p:cNvPr>
          <p:cNvGrpSpPr>
            <a:grpSpLocks noChangeAspect="1"/>
          </p:cNvGrpSpPr>
          <p:nvPr/>
        </p:nvGrpSpPr>
        <p:grpSpPr>
          <a:xfrm>
            <a:off x="-28576" y="1800224"/>
            <a:ext cx="2201466" cy="5057776"/>
            <a:chOff x="-28576" y="-669851"/>
            <a:chExt cx="3276600" cy="7527851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0E0F5191-916D-4632-BF6E-DE90C81CF19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28576" y="3259138"/>
              <a:ext cx="3276600" cy="3598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81C524A5-F6C0-4ECB-A284-9F2ED0304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96" y="-669851"/>
              <a:ext cx="1930400" cy="7527850"/>
            </a:xfrm>
            <a:prstGeom prst="rect">
              <a:avLst/>
            </a:prstGeom>
            <a:solidFill>
              <a:srgbClr val="035642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7DE51A8-1CC7-4973-8033-EA31DB9AE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2BAA2AB-5E92-44CF-B900-495838218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2420EDA-8C56-47E0-BEE0-4746C8323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78EA3E76-8720-4FEC-8D9F-F1A783A1B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3CDC86D2-21B1-4FA1-9E68-B6589122D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  <a:gd name="T8" fmla="*/ 1194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  <a:lnTo>
                    <a:pt x="119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CAF826A7-E42E-405B-9F5B-0E60394B1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7F6E037-75F4-4EBA-BAB9-7BB96A67F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  <a:gd name="T8" fmla="*/ 1194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  <a:lnTo>
                    <a:pt x="1194" y="1209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5CFAD667-7504-4F64-B938-3BDB35132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F07D6D57-A09C-4B9C-B8AB-4B5822CC0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FBE7D7BF-63F3-4DB6-934D-FB9472AB4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A9FF70C4-5A2F-4CE4-8486-B555CB77E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36FB0155-DEAE-47C7-8D9B-585A30879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26A8E882-EF4E-4E69-9145-2F9614949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  <a:gd name="T8" fmla="*/ 0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81314BDD-2EB1-4214-96A0-AAF2F7D1D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C0BDA3AB-BBBF-4723-A012-B670F051E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  <a:gd name="T8" fmla="*/ 0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4DA97E23-1F4F-4C0F-B222-85C88213BD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4399477F-1666-4AED-A141-F12C9860C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FE2D70BF-4B2C-4CCD-9055-DE869AEAE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8A519800-D218-4A17-A1C0-27CD653B2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34E4FE35-A4AA-4080-93FB-4CA1F6197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253F4F38-BE98-45FB-A33C-D5E13D714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0AE0C023-7112-4BCF-8099-7C2F9573D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F4F5E0C3-C633-4D8A-921E-26B2F8D7D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30FB205A-E337-471F-A466-3B1E1F650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00C9192C-2DBB-4DF5-BD53-A505D46AA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D2B3E1E0-C42D-42DB-8CF8-E7F7F57C2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98436ACF-DB36-4FA9-8446-E7B69B2AC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52FAC90B-DAAB-47D6-ABCD-014BC103E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0C1C343E-7244-407B-90D4-8E57EC934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434AA48F-412F-487A-BB55-2B7C04324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8BF640E0-5BC5-4AC6-9996-0FDF35D55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FA0CE42C-41E3-49E3-8033-ACE8A2AF7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pic>
        <p:nvPicPr>
          <p:cNvPr id="45" name="Imagen 44">
            <a:extLst>
              <a:ext uri="{FF2B5EF4-FFF2-40B4-BE49-F238E27FC236}">
                <a16:creationId xmlns:a16="http://schemas.microsoft.com/office/drawing/2014/main" id="{61F32AFA-BEBE-4835-8BE9-88A551EA93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28575" y="-50954"/>
            <a:ext cx="1878806" cy="1874355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0A870B05-8659-4582-B4CD-65587F79032E}"/>
              </a:ext>
            </a:extLst>
          </p:cNvPr>
          <p:cNvSpPr txBox="1"/>
          <p:nvPr/>
        </p:nvSpPr>
        <p:spPr>
          <a:xfrm>
            <a:off x="2172195" y="6194574"/>
            <a:ext cx="2378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9ABBB3"/>
                </a:solidFill>
              </a:rPr>
              <a:t>CDAC</a:t>
            </a:r>
            <a:r>
              <a:rPr lang="es-ES" sz="3200" b="1" dirty="0">
                <a:solidFill>
                  <a:srgbClr val="9ABBB3"/>
                </a:solidFill>
              </a:rPr>
              <a:t> Teruel</a:t>
            </a:r>
          </a:p>
        </p:txBody>
      </p:sp>
      <p:sp>
        <p:nvSpPr>
          <p:cNvPr id="46" name="Marcador de contenido 2">
            <a:extLst>
              <a:ext uri="{FF2B5EF4-FFF2-40B4-BE49-F238E27FC236}">
                <a16:creationId xmlns:a16="http://schemas.microsoft.com/office/drawing/2014/main" id="{18AC856E-BFBD-4D79-B44C-E773834FB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7055" y="1825625"/>
            <a:ext cx="997808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3.- FACTORES HUMANOS Y ACEPTABILIDAD SOCIAL</a:t>
            </a:r>
          </a:p>
          <a:p>
            <a:r>
              <a:rPr lang="es-ES" dirty="0"/>
              <a:t>Líneas de investigación que mejoren la interacción con los factores humanos y aumenten la aceptación de estos sistemas en la sociedad analizando factores como la privacidad, ruido, molestias, etc.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2730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FE361-2E99-46FD-8B34-8740A92DA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225" y="301153"/>
            <a:ext cx="9978081" cy="1325563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rgbClr val="03473A"/>
                </a:solidFill>
              </a:rPr>
              <a:t>Libro Blanco de I+D+i para la Aviación no Tripulada en España</a:t>
            </a: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5D225B1A-2487-4E99-BB49-572EC02CD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8306" y="0"/>
            <a:ext cx="407345" cy="6857999"/>
          </a:xfrm>
          <a:prstGeom prst="rect">
            <a:avLst/>
          </a:prstGeom>
          <a:solidFill>
            <a:srgbClr val="035642">
              <a:alpha val="4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0598372B-0CA8-4E06-ABFB-200D4775888D}"/>
              </a:ext>
            </a:extLst>
          </p:cNvPr>
          <p:cNvGrpSpPr>
            <a:grpSpLocks noChangeAspect="1"/>
          </p:cNvGrpSpPr>
          <p:nvPr/>
        </p:nvGrpSpPr>
        <p:grpSpPr>
          <a:xfrm>
            <a:off x="-28576" y="1800224"/>
            <a:ext cx="2201466" cy="5057776"/>
            <a:chOff x="-28576" y="-669851"/>
            <a:chExt cx="3276600" cy="7527851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0E0F5191-916D-4632-BF6E-DE90C81CF19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28576" y="3259138"/>
              <a:ext cx="3276600" cy="3598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81C524A5-F6C0-4ECB-A284-9F2ED0304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96" y="-669851"/>
              <a:ext cx="1930400" cy="7527850"/>
            </a:xfrm>
            <a:prstGeom prst="rect">
              <a:avLst/>
            </a:prstGeom>
            <a:solidFill>
              <a:srgbClr val="035642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7DE51A8-1CC7-4973-8033-EA31DB9AE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2BAA2AB-5E92-44CF-B900-495838218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254500"/>
              <a:ext cx="652463" cy="647700"/>
            </a:xfrm>
            <a:custGeom>
              <a:avLst/>
              <a:gdLst>
                <a:gd name="T0" fmla="*/ 1225 w 1225"/>
                <a:gd name="T1" fmla="*/ 9 h 1218"/>
                <a:gd name="T2" fmla="*/ 0 w 1225"/>
                <a:gd name="T3" fmla="*/ 1203 h 1218"/>
                <a:gd name="T4" fmla="*/ 0 w 1225"/>
                <a:gd name="T5" fmla="*/ 1218 h 1218"/>
                <a:gd name="T6" fmla="*/ 1225 w 1225"/>
                <a:gd name="T7" fmla="*/ 1218 h 1218"/>
                <a:gd name="T8" fmla="*/ 1225 w 1225"/>
                <a:gd name="T9" fmla="*/ 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1225" y="9"/>
                  </a:moveTo>
                  <a:cubicBezTo>
                    <a:pt x="557" y="0"/>
                    <a:pt x="8" y="535"/>
                    <a:pt x="0" y="1203"/>
                  </a:cubicBezTo>
                  <a:cubicBezTo>
                    <a:pt x="0" y="1208"/>
                    <a:pt x="0" y="1213"/>
                    <a:pt x="0" y="1218"/>
                  </a:cubicBezTo>
                  <a:lnTo>
                    <a:pt x="1225" y="1218"/>
                  </a:lnTo>
                  <a:lnTo>
                    <a:pt x="1225" y="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2420EDA-8C56-47E0-BEE0-4746C8323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78EA3E76-8720-4FEC-8D9F-F1A783A1B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4902200"/>
              <a:ext cx="652463" cy="642937"/>
            </a:xfrm>
            <a:custGeom>
              <a:avLst/>
              <a:gdLst>
                <a:gd name="T0" fmla="*/ 1225 w 1225"/>
                <a:gd name="T1" fmla="*/ 1209 h 1210"/>
                <a:gd name="T2" fmla="*/ 1225 w 1225"/>
                <a:gd name="T3" fmla="*/ 0 h 1210"/>
                <a:gd name="T4" fmla="*/ 0 w 1225"/>
                <a:gd name="T5" fmla="*/ 0 h 1210"/>
                <a:gd name="T6" fmla="*/ 1209 w 1225"/>
                <a:gd name="T7" fmla="*/ 1210 h 1210"/>
                <a:gd name="T8" fmla="*/ 1225 w 1225"/>
                <a:gd name="T9" fmla="*/ 1209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0">
                  <a:moveTo>
                    <a:pt x="1225" y="1209"/>
                  </a:moveTo>
                  <a:lnTo>
                    <a:pt x="1225" y="0"/>
                  </a:lnTo>
                  <a:lnTo>
                    <a:pt x="0" y="0"/>
                  </a:lnTo>
                  <a:cubicBezTo>
                    <a:pt x="0" y="668"/>
                    <a:pt x="541" y="1210"/>
                    <a:pt x="1209" y="1210"/>
                  </a:cubicBezTo>
                  <a:cubicBezTo>
                    <a:pt x="1214" y="1210"/>
                    <a:pt x="1220" y="1210"/>
                    <a:pt x="1225" y="1209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3CDC86D2-21B1-4FA1-9E68-B6589122D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  <a:gd name="T8" fmla="*/ 1194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  <a:lnTo>
                    <a:pt x="119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CAF826A7-E42E-405B-9F5B-0E60394B1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902200"/>
              <a:ext cx="635000" cy="641350"/>
            </a:xfrm>
            <a:custGeom>
              <a:avLst/>
              <a:gdLst>
                <a:gd name="T0" fmla="*/ 1194 w 1194"/>
                <a:gd name="T1" fmla="*/ 0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0"/>
                  </a:moveTo>
                  <a:lnTo>
                    <a:pt x="0" y="0"/>
                  </a:lnTo>
                  <a:lnTo>
                    <a:pt x="0" y="1209"/>
                  </a:lnTo>
                  <a:cubicBezTo>
                    <a:pt x="662" y="1201"/>
                    <a:pt x="1194" y="662"/>
                    <a:pt x="1194" y="0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7F6E037-75F4-4EBA-BAB9-7BB96A67F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  <a:gd name="T8" fmla="*/ 1194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  <a:lnTo>
                    <a:pt x="1194" y="1209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5CFAD667-7504-4F64-B938-3BDB35132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49" y="4259263"/>
              <a:ext cx="635000" cy="642937"/>
            </a:xfrm>
            <a:custGeom>
              <a:avLst/>
              <a:gdLst>
                <a:gd name="T0" fmla="*/ 1194 w 1194"/>
                <a:gd name="T1" fmla="*/ 1209 h 1209"/>
                <a:gd name="T2" fmla="*/ 0 w 1194"/>
                <a:gd name="T3" fmla="*/ 0 h 1209"/>
                <a:gd name="T4" fmla="*/ 0 w 1194"/>
                <a:gd name="T5" fmla="*/ 1209 h 1209"/>
                <a:gd name="T6" fmla="*/ 1194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1194" y="1209"/>
                  </a:moveTo>
                  <a:cubicBezTo>
                    <a:pt x="1194" y="547"/>
                    <a:pt x="662" y="8"/>
                    <a:pt x="0" y="0"/>
                  </a:cubicBezTo>
                  <a:lnTo>
                    <a:pt x="0" y="1209"/>
                  </a:lnTo>
                  <a:lnTo>
                    <a:pt x="1194" y="1209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F07D6D57-A09C-4B9C-B8AB-4B5822CC0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FBE7D7BF-63F3-4DB6-934D-FB9472AB4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902200"/>
              <a:ext cx="650875" cy="646112"/>
            </a:xfrm>
            <a:custGeom>
              <a:avLst/>
              <a:gdLst>
                <a:gd name="T0" fmla="*/ 0 w 1225"/>
                <a:gd name="T1" fmla="*/ 1209 h 1218"/>
                <a:gd name="T2" fmla="*/ 1225 w 1225"/>
                <a:gd name="T3" fmla="*/ 15 h 1218"/>
                <a:gd name="T4" fmla="*/ 1225 w 1225"/>
                <a:gd name="T5" fmla="*/ 0 h 1218"/>
                <a:gd name="T6" fmla="*/ 0 w 1225"/>
                <a:gd name="T7" fmla="*/ 0 h 1218"/>
                <a:gd name="T8" fmla="*/ 0 w 1225"/>
                <a:gd name="T9" fmla="*/ 120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18">
                  <a:moveTo>
                    <a:pt x="0" y="1209"/>
                  </a:moveTo>
                  <a:cubicBezTo>
                    <a:pt x="668" y="1218"/>
                    <a:pt x="1216" y="683"/>
                    <a:pt x="1225" y="15"/>
                  </a:cubicBezTo>
                  <a:cubicBezTo>
                    <a:pt x="1225" y="10"/>
                    <a:pt x="1225" y="5"/>
                    <a:pt x="1225" y="0"/>
                  </a:cubicBezTo>
                  <a:lnTo>
                    <a:pt x="0" y="0"/>
                  </a:lnTo>
                  <a:lnTo>
                    <a:pt x="0" y="1209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A9FF70C4-5A2F-4CE4-8486-B555CB77E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36FB0155-DEAE-47C7-8D9B-585A30879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49" y="4259263"/>
              <a:ext cx="650875" cy="642937"/>
            </a:xfrm>
            <a:custGeom>
              <a:avLst/>
              <a:gdLst>
                <a:gd name="T0" fmla="*/ 0 w 1225"/>
                <a:gd name="T1" fmla="*/ 0 h 1209"/>
                <a:gd name="T2" fmla="*/ 0 w 1225"/>
                <a:gd name="T3" fmla="*/ 1209 h 1209"/>
                <a:gd name="T4" fmla="*/ 1225 w 1225"/>
                <a:gd name="T5" fmla="*/ 1209 h 1209"/>
                <a:gd name="T6" fmla="*/ 15 w 1225"/>
                <a:gd name="T7" fmla="*/ 0 h 1209"/>
                <a:gd name="T8" fmla="*/ 0 w 1225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1209">
                  <a:moveTo>
                    <a:pt x="0" y="0"/>
                  </a:moveTo>
                  <a:lnTo>
                    <a:pt x="0" y="1209"/>
                  </a:lnTo>
                  <a:lnTo>
                    <a:pt x="1225" y="1209"/>
                  </a:lnTo>
                  <a:cubicBezTo>
                    <a:pt x="1225" y="541"/>
                    <a:pt x="683" y="0"/>
                    <a:pt x="15" y="0"/>
                  </a:cubicBezTo>
                  <a:cubicBezTo>
                    <a:pt x="10" y="0"/>
                    <a:pt x="5" y="0"/>
                    <a:pt x="0" y="0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26A8E882-EF4E-4E69-9145-2F9614949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  <a:gd name="T8" fmla="*/ 0 w 1194"/>
                <a:gd name="T9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  <a:lnTo>
                    <a:pt x="0" y="120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81314BDD-2EB1-4214-96A0-AAF2F7D1D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259263"/>
              <a:ext cx="635000" cy="642937"/>
            </a:xfrm>
            <a:custGeom>
              <a:avLst/>
              <a:gdLst>
                <a:gd name="T0" fmla="*/ 0 w 1194"/>
                <a:gd name="T1" fmla="*/ 1209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1209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1209"/>
                  </a:moveTo>
                  <a:lnTo>
                    <a:pt x="1194" y="1209"/>
                  </a:lnTo>
                  <a:lnTo>
                    <a:pt x="1194" y="0"/>
                  </a:lnTo>
                  <a:cubicBezTo>
                    <a:pt x="532" y="8"/>
                    <a:pt x="0" y="547"/>
                    <a:pt x="0" y="1209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C0BDA3AB-BBBF-4723-A012-B670F051E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  <a:gd name="T8" fmla="*/ 0 w 1194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4DA97E23-1F4F-4C0F-B222-85C88213BD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4902200"/>
              <a:ext cx="635000" cy="641350"/>
            </a:xfrm>
            <a:custGeom>
              <a:avLst/>
              <a:gdLst>
                <a:gd name="T0" fmla="*/ 0 w 1194"/>
                <a:gd name="T1" fmla="*/ 0 h 1209"/>
                <a:gd name="T2" fmla="*/ 1194 w 1194"/>
                <a:gd name="T3" fmla="*/ 1209 h 1209"/>
                <a:gd name="T4" fmla="*/ 1194 w 1194"/>
                <a:gd name="T5" fmla="*/ 0 h 1209"/>
                <a:gd name="T6" fmla="*/ 0 w 1194"/>
                <a:gd name="T7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209">
                  <a:moveTo>
                    <a:pt x="0" y="0"/>
                  </a:moveTo>
                  <a:cubicBezTo>
                    <a:pt x="0" y="662"/>
                    <a:pt x="532" y="1201"/>
                    <a:pt x="1194" y="1209"/>
                  </a:cubicBezTo>
                  <a:lnTo>
                    <a:pt x="1194" y="0"/>
                  </a:lnTo>
                  <a:lnTo>
                    <a:pt x="0" y="0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4399477F-1666-4AED-A141-F12C9860C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FE2D70BF-4B2C-4CCD-9055-DE869AEAE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3" y="8"/>
                    <a:pt x="16" y="0"/>
                  </a:cubicBezTo>
                  <a:cubicBezTo>
                    <a:pt x="10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8A519800-D218-4A17-A1C0-27CD653B2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34E4FE35-A4AA-4080-93FB-4CA1F6197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253F4F38-BE98-45FB-A33C-D5E13D714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0AE0C023-7112-4BCF-8099-7C2F9573D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49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F4F5E0C3-C633-4D8A-921E-26B2F8D7D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30FB205A-E337-471F-A466-3B1E1F650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6196013"/>
              <a:ext cx="642938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00C9192C-2DBB-4DF5-BD53-A505D46AA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D2B3E1E0-C42D-42DB-8CF8-E7F7F57C2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5545138"/>
              <a:ext cx="647700" cy="650875"/>
            </a:xfrm>
            <a:custGeom>
              <a:avLst/>
              <a:gdLst>
                <a:gd name="T0" fmla="*/ 1210 w 1218"/>
                <a:gd name="T1" fmla="*/ 1224 h 1224"/>
                <a:gd name="T2" fmla="*/ 16 w 1218"/>
                <a:gd name="T3" fmla="*/ 0 h 1224"/>
                <a:gd name="T4" fmla="*/ 0 w 1218"/>
                <a:gd name="T5" fmla="*/ 0 h 1224"/>
                <a:gd name="T6" fmla="*/ 0 w 1218"/>
                <a:gd name="T7" fmla="*/ 1224 h 1224"/>
                <a:gd name="T8" fmla="*/ 1210 w 121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224">
                  <a:moveTo>
                    <a:pt x="1210" y="1224"/>
                  </a:moveTo>
                  <a:cubicBezTo>
                    <a:pt x="1218" y="556"/>
                    <a:pt x="684" y="8"/>
                    <a:pt x="16" y="0"/>
                  </a:cubicBezTo>
                  <a:cubicBezTo>
                    <a:pt x="11" y="0"/>
                    <a:pt x="5" y="0"/>
                    <a:pt x="0" y="0"/>
                  </a:cubicBezTo>
                  <a:lnTo>
                    <a:pt x="0" y="1224"/>
                  </a:lnTo>
                  <a:lnTo>
                    <a:pt x="1210" y="1224"/>
                  </a:ln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98436ACF-DB36-4FA9-8446-E7B69B2AC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52FAC90B-DAAB-47D6-ABCD-014BC103E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5545138"/>
              <a:ext cx="642938" cy="650875"/>
            </a:xfrm>
            <a:custGeom>
              <a:avLst/>
              <a:gdLst>
                <a:gd name="T0" fmla="*/ 0 w 1209"/>
                <a:gd name="T1" fmla="*/ 1224 h 1224"/>
                <a:gd name="T2" fmla="*/ 1209 w 1209"/>
                <a:gd name="T3" fmla="*/ 1224 h 1224"/>
                <a:gd name="T4" fmla="*/ 1209 w 1209"/>
                <a:gd name="T5" fmla="*/ 0 h 1224"/>
                <a:gd name="T6" fmla="*/ 0 w 1209"/>
                <a:gd name="T7" fmla="*/ 1209 h 1224"/>
                <a:gd name="T8" fmla="*/ 0 w 1209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224">
                  <a:moveTo>
                    <a:pt x="0" y="1224"/>
                  </a:moveTo>
                  <a:lnTo>
                    <a:pt x="1209" y="1224"/>
                  </a:lnTo>
                  <a:lnTo>
                    <a:pt x="1209" y="0"/>
                  </a:lnTo>
                  <a:cubicBezTo>
                    <a:pt x="541" y="0"/>
                    <a:pt x="0" y="541"/>
                    <a:pt x="0" y="1209"/>
                  </a:cubicBezTo>
                  <a:cubicBezTo>
                    <a:pt x="0" y="1214"/>
                    <a:pt x="0" y="1219"/>
                    <a:pt x="0" y="1224"/>
                  </a:cubicBezTo>
                  <a:close/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0C1C343E-7244-407B-90D4-8E57EC934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  <a:gd name="T8" fmla="*/ 1209 w 1209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  <a:lnTo>
                    <a:pt x="1209" y="119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434AA48F-412F-487A-BB55-2B7C04324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" y="6196013"/>
              <a:ext cx="642938" cy="635000"/>
            </a:xfrm>
            <a:custGeom>
              <a:avLst/>
              <a:gdLst>
                <a:gd name="T0" fmla="*/ 1209 w 1209"/>
                <a:gd name="T1" fmla="*/ 1194 h 1194"/>
                <a:gd name="T2" fmla="*/ 1209 w 1209"/>
                <a:gd name="T3" fmla="*/ 0 h 1194"/>
                <a:gd name="T4" fmla="*/ 0 w 1209"/>
                <a:gd name="T5" fmla="*/ 0 h 1194"/>
                <a:gd name="T6" fmla="*/ 1209 w 1209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1194">
                  <a:moveTo>
                    <a:pt x="1209" y="1194"/>
                  </a:moveTo>
                  <a:lnTo>
                    <a:pt x="1209" y="0"/>
                  </a:lnTo>
                  <a:lnTo>
                    <a:pt x="0" y="0"/>
                  </a:lnTo>
                  <a:cubicBezTo>
                    <a:pt x="8" y="662"/>
                    <a:pt x="547" y="1194"/>
                    <a:pt x="1209" y="1194"/>
                  </a:cubicBez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8BF640E0-5BC5-4AC6-9996-0FDF35D55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  <a:gd name="T8" fmla="*/ 0 w 1210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035642">
                <a:alpha val="5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FA0CE42C-41E3-49E3-8033-ACE8A2AF7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4" y="6196013"/>
              <a:ext cx="644525" cy="635000"/>
            </a:xfrm>
            <a:custGeom>
              <a:avLst/>
              <a:gdLst>
                <a:gd name="T0" fmla="*/ 0 w 1210"/>
                <a:gd name="T1" fmla="*/ 1194 h 1194"/>
                <a:gd name="T2" fmla="*/ 1210 w 1210"/>
                <a:gd name="T3" fmla="*/ 0 h 1194"/>
                <a:gd name="T4" fmla="*/ 0 w 1210"/>
                <a:gd name="T5" fmla="*/ 0 h 1194"/>
                <a:gd name="T6" fmla="*/ 0 w 1210"/>
                <a:gd name="T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0" h="1194">
                  <a:moveTo>
                    <a:pt x="0" y="1194"/>
                  </a:moveTo>
                  <a:cubicBezTo>
                    <a:pt x="662" y="1194"/>
                    <a:pt x="1201" y="662"/>
                    <a:pt x="1210" y="0"/>
                  </a:cubicBezTo>
                  <a:lnTo>
                    <a:pt x="0" y="0"/>
                  </a:lnTo>
                  <a:lnTo>
                    <a:pt x="0" y="1194"/>
                  </a:lnTo>
                </a:path>
              </a:pathLst>
            </a:custGeom>
            <a:noFill/>
            <a:ln w="17463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pic>
        <p:nvPicPr>
          <p:cNvPr id="45" name="Imagen 44">
            <a:extLst>
              <a:ext uri="{FF2B5EF4-FFF2-40B4-BE49-F238E27FC236}">
                <a16:creationId xmlns:a16="http://schemas.microsoft.com/office/drawing/2014/main" id="{61F32AFA-BEBE-4835-8BE9-88A551EA93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28575" y="-50954"/>
            <a:ext cx="1878806" cy="1874355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0A870B05-8659-4582-B4CD-65587F79032E}"/>
              </a:ext>
            </a:extLst>
          </p:cNvPr>
          <p:cNvSpPr txBox="1"/>
          <p:nvPr/>
        </p:nvSpPr>
        <p:spPr>
          <a:xfrm>
            <a:off x="2172195" y="6194574"/>
            <a:ext cx="2378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9ABBB3"/>
                </a:solidFill>
              </a:rPr>
              <a:t>CDAC</a:t>
            </a:r>
            <a:r>
              <a:rPr lang="es-ES" sz="3200" b="1" dirty="0">
                <a:solidFill>
                  <a:srgbClr val="9ABBB3"/>
                </a:solidFill>
              </a:rPr>
              <a:t> Teruel</a:t>
            </a:r>
          </a:p>
        </p:txBody>
      </p:sp>
      <p:sp>
        <p:nvSpPr>
          <p:cNvPr id="46" name="Marcador de contenido 2">
            <a:extLst>
              <a:ext uri="{FF2B5EF4-FFF2-40B4-BE49-F238E27FC236}">
                <a16:creationId xmlns:a16="http://schemas.microsoft.com/office/drawing/2014/main" id="{18AC856E-BFBD-4D79-B44C-E773834FB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7055" y="1825625"/>
            <a:ext cx="9978081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/>
              <a:t>4.- REGULACIÓN Y CERTIFICACIÓN</a:t>
            </a:r>
          </a:p>
          <a:p>
            <a:pPr lvl="1"/>
            <a:r>
              <a:rPr lang="es-ES" dirty="0"/>
              <a:t>Desarrollo de sistemas digitales con interfaces sencillas para la implementación del sistema UTM/U-</a:t>
            </a:r>
            <a:r>
              <a:rPr lang="es-ES" dirty="0" err="1"/>
              <a:t>space</a:t>
            </a:r>
            <a:r>
              <a:rPr lang="es-ES" dirty="0"/>
              <a:t> en todas sus fases.</a:t>
            </a:r>
          </a:p>
          <a:p>
            <a:pPr lvl="1"/>
            <a:r>
              <a:rPr lang="es-ES" dirty="0"/>
              <a:t>Identificar aspectos relacionados con el uso del espectro</a:t>
            </a:r>
          </a:p>
          <a:p>
            <a:pPr lvl="1"/>
            <a:r>
              <a:rPr lang="es-ES" dirty="0"/>
              <a:t>Creación de sistemas interoperables de bases de datos que potencien tanto los registros de operaciones de UAS como el uso de Big Data para mejorar la seguridad de las operaciones y la integración de éstos en la sociedad.</a:t>
            </a:r>
          </a:p>
          <a:p>
            <a:pPr lvl="1"/>
            <a:r>
              <a:rPr lang="es-ES" dirty="0"/>
              <a:t>Proyectos para el desarrollo de protocolos específicos de operaciones de emergencia.</a:t>
            </a:r>
          </a:p>
          <a:p>
            <a:pPr lvl="1"/>
            <a:r>
              <a:rPr lang="es-ES" dirty="0"/>
              <a:t>Proyectos de demostración de viabilidad de entrega de mercancías con UAS.</a:t>
            </a:r>
          </a:p>
          <a:p>
            <a:pPr lvl="1"/>
            <a:r>
              <a:rPr lang="es-ES" dirty="0"/>
              <a:t>Proyectos de estudio de sistemas que permitan la realización de inspecciones físicas por parte de la autoridad de forma remota.</a:t>
            </a:r>
          </a:p>
          <a:p>
            <a:pPr lvl="1"/>
            <a:r>
              <a:rPr lang="es-ES" dirty="0"/>
              <a:t>Desarrollo de bases de certificación para las estaciones de control remoto en tierra y las bases de certificación para plataformas aéreas.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085528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1452</Words>
  <Application>Microsoft Office PowerPoint</Application>
  <PresentationFormat>Panorámica</PresentationFormat>
  <Paragraphs>148</Paragraphs>
  <Slides>20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Tema de Office</vt:lpstr>
      <vt:lpstr>Visio</vt:lpstr>
      <vt:lpstr>Cátedra de drones y aviación civil</vt:lpstr>
      <vt:lpstr>Interés científico técnico, social y económico</vt:lpstr>
      <vt:lpstr>Objetivos</vt:lpstr>
      <vt:lpstr>Investigación y transferencia de conocimiento</vt:lpstr>
      <vt:lpstr>Libro Blanco de I+D+i para la Aviación no Tripulada en España</vt:lpstr>
      <vt:lpstr>Libro Blanco de I+D+i para la Aviación no Tripulada en España</vt:lpstr>
      <vt:lpstr>Libro Blanco de I+D+i para la Aviación no Tripulada en España</vt:lpstr>
      <vt:lpstr>Libro Blanco de I+D+i para la Aviación no Tripulada en España</vt:lpstr>
      <vt:lpstr>Libro Blanco de I+D+i para la Aviación no Tripulada en España</vt:lpstr>
      <vt:lpstr>Libro Blanco de I+D+i para la Aviación no Tripulada en España</vt:lpstr>
      <vt:lpstr>Libro Blanco de I+D+i para la Aviación no Tripulada en España</vt:lpstr>
      <vt:lpstr>Libro Blanco de I+D+i para la Aviación no Tripulada en España</vt:lpstr>
      <vt:lpstr>Libro Blanco de I+D+i para la Aviación no Tripulada en España</vt:lpstr>
      <vt:lpstr>Libro Blanco de I+D+i para la Aviación no Tripulada en España</vt:lpstr>
      <vt:lpstr>Líneas de actividad</vt:lpstr>
      <vt:lpstr>Líneas de actividad</vt:lpstr>
      <vt:lpstr>Líneas de actividad</vt:lpstr>
      <vt:lpstr>Taller de construcción y vuelo de un aeromodelo</vt:lpstr>
      <vt:lpstr>Taller de construcción y vuelo de un aeromodelo</vt:lpstr>
      <vt:lpstr>Cátedra de drones y aviación civil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Cátedra de drones y aviación civil</dc:title>
  <dc:creator>FRANCISCO MUR PEREZ</dc:creator>
  <cp:lastModifiedBy>FRANCISCO MUR PEREZ</cp:lastModifiedBy>
  <cp:revision>16</cp:revision>
  <dcterms:created xsi:type="dcterms:W3CDTF">2021-09-21T14:07:29Z</dcterms:created>
  <dcterms:modified xsi:type="dcterms:W3CDTF">2021-09-22T11:18:34Z</dcterms:modified>
</cp:coreProperties>
</file>